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9" r:id="rId3"/>
    <p:sldId id="263" r:id="rId4"/>
    <p:sldId id="264" r:id="rId5"/>
    <p:sldId id="265" r:id="rId6"/>
    <p:sldId id="266" r:id="rId7"/>
    <p:sldId id="267" r:id="rId8"/>
    <p:sldId id="458" r:id="rId9"/>
    <p:sldId id="459" r:id="rId10"/>
    <p:sldId id="461" r:id="rId11"/>
    <p:sldId id="462" r:id="rId12"/>
    <p:sldId id="463" r:id="rId13"/>
    <p:sldId id="272" r:id="rId14"/>
    <p:sldId id="464" r:id="rId15"/>
    <p:sldId id="465" r:id="rId16"/>
    <p:sldId id="468" r:id="rId17"/>
    <p:sldId id="469" r:id="rId18"/>
    <p:sldId id="476" r:id="rId19"/>
    <p:sldId id="484" r:id="rId20"/>
    <p:sldId id="477" r:id="rId21"/>
    <p:sldId id="470" r:id="rId22"/>
    <p:sldId id="485" r:id="rId23"/>
    <p:sldId id="471" r:id="rId24"/>
    <p:sldId id="472" r:id="rId25"/>
    <p:sldId id="486" r:id="rId26"/>
    <p:sldId id="474" r:id="rId27"/>
    <p:sldId id="487" r:id="rId28"/>
    <p:sldId id="475" r:id="rId29"/>
    <p:sldId id="478" r:id="rId30"/>
    <p:sldId id="479" r:id="rId31"/>
    <p:sldId id="480" r:id="rId32"/>
    <p:sldId id="481" r:id="rId33"/>
    <p:sldId id="494" r:id="rId34"/>
    <p:sldId id="493" r:id="rId35"/>
    <p:sldId id="495" r:id="rId36"/>
    <p:sldId id="506" r:id="rId37"/>
    <p:sldId id="505" r:id="rId38"/>
    <p:sldId id="516" r:id="rId39"/>
    <p:sldId id="507" r:id="rId40"/>
    <p:sldId id="542" r:id="rId41"/>
    <p:sldId id="508" r:id="rId42"/>
    <p:sldId id="509" r:id="rId43"/>
    <p:sldId id="510" r:id="rId44"/>
    <p:sldId id="511" r:id="rId45"/>
    <p:sldId id="512" r:id="rId46"/>
    <p:sldId id="513" r:id="rId47"/>
    <p:sldId id="517" r:id="rId48"/>
    <p:sldId id="518" r:id="rId49"/>
    <p:sldId id="515" r:id="rId50"/>
    <p:sldId id="519" r:id="rId51"/>
    <p:sldId id="520" r:id="rId52"/>
    <p:sldId id="521" r:id="rId53"/>
    <p:sldId id="522" r:id="rId54"/>
    <p:sldId id="496" r:id="rId55"/>
    <p:sldId id="497" r:id="rId56"/>
    <p:sldId id="501" r:id="rId57"/>
    <p:sldId id="502" r:id="rId58"/>
    <p:sldId id="498" r:id="rId59"/>
    <p:sldId id="523" r:id="rId60"/>
    <p:sldId id="524" r:id="rId61"/>
    <p:sldId id="525" r:id="rId62"/>
    <p:sldId id="526" r:id="rId63"/>
    <p:sldId id="527" r:id="rId64"/>
    <p:sldId id="539" r:id="rId65"/>
    <p:sldId id="540" r:id="rId66"/>
    <p:sldId id="545" r:id="rId67"/>
    <p:sldId id="528" r:id="rId68"/>
    <p:sldId id="529" r:id="rId69"/>
    <p:sldId id="530" r:id="rId70"/>
    <p:sldId id="531" r:id="rId71"/>
    <p:sldId id="532" r:id="rId72"/>
    <p:sldId id="533" r:id="rId73"/>
    <p:sldId id="534" r:id="rId74"/>
    <p:sldId id="535" r:id="rId75"/>
    <p:sldId id="536" r:id="rId76"/>
    <p:sldId id="537" r:id="rId77"/>
    <p:sldId id="541" r:id="rId78"/>
    <p:sldId id="538" r:id="rId79"/>
    <p:sldId id="544" r:id="rId80"/>
    <p:sldId id="543" r:id="rId81"/>
    <p:sldId id="546" r:id="rId82"/>
    <p:sldId id="549" r:id="rId83"/>
    <p:sldId id="556" r:id="rId84"/>
    <p:sldId id="555" r:id="rId85"/>
    <p:sldId id="548" r:id="rId86"/>
    <p:sldId id="550" r:id="rId87"/>
    <p:sldId id="551" r:id="rId88"/>
    <p:sldId id="552" r:id="rId89"/>
    <p:sldId id="553" r:id="rId90"/>
    <p:sldId id="554" r:id="rId91"/>
  </p:sldIdLst>
  <p:sldSz cx="12190413" cy="6859588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59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howGuides="1">
      <p:cViewPr varScale="1">
        <p:scale>
          <a:sx n="109" d="100"/>
          <a:sy n="109" d="100"/>
        </p:scale>
        <p:origin x="636" y="96"/>
      </p:cViewPr>
      <p:guideLst>
        <p:guide orient="horz" pos="2256"/>
        <p:guide pos="386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D91D2-E0BA-4C6B-8814-BFA2C23D5902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8D027-EF17-4AB3-A8B4-A557698B9D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D027-EF17-4AB3-A8B4-A557698B9D5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8D027-EF17-4AB3-A8B4-A557698B9D57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菱形 17"/>
          <p:cNvSpPr/>
          <p:nvPr userDrawn="1"/>
        </p:nvSpPr>
        <p:spPr>
          <a:xfrm>
            <a:off x="465682" y="706778"/>
            <a:ext cx="318862" cy="318978"/>
          </a:xfrm>
          <a:prstGeom prst="diamond">
            <a:avLst/>
          </a:prstGeom>
          <a:solidFill>
            <a:srgbClr val="059F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0" y="6450032"/>
            <a:ext cx="3250777" cy="409555"/>
          </a:xfrm>
          <a:prstGeom prst="rect">
            <a:avLst/>
          </a:prstGeom>
          <a:solidFill>
            <a:srgbClr val="059F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3250778" y="6450034"/>
            <a:ext cx="8947871" cy="409555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</p:spTree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slow">
    <p:random/>
  </p:transition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" Type="http://schemas.openxmlformats.org/officeDocument/2006/relationships/tags" Target="../tags/tag57.xml"/><Relationship Id="rId21" Type="http://schemas.openxmlformats.org/officeDocument/2006/relationships/tags" Target="../tags/tag75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0" Type="http://schemas.openxmlformats.org/officeDocument/2006/relationships/tags" Target="../tags/tag74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24" Type="http://schemas.openxmlformats.org/officeDocument/2006/relationships/tags" Target="../tags/tag78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23" Type="http://schemas.openxmlformats.org/officeDocument/2006/relationships/tags" Target="../tags/tag77.xml"/><Relationship Id="rId10" Type="http://schemas.openxmlformats.org/officeDocument/2006/relationships/tags" Target="../tags/tag64.xml"/><Relationship Id="rId19" Type="http://schemas.openxmlformats.org/officeDocument/2006/relationships/tags" Target="../tags/tag73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Relationship Id="rId22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0.xml"/><Relationship Id="rId4" Type="http://schemas.openxmlformats.org/officeDocument/2006/relationships/tags" Target="../tags/tag1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9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9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3047603" cy="6859588"/>
          </a:xfrm>
          <a:prstGeom prst="rect">
            <a:avLst/>
          </a:prstGeom>
          <a:solidFill>
            <a:srgbClr val="059F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6131" y="1498802"/>
            <a:ext cx="4497237" cy="3057777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l="-8000" r="-16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" y="5059203"/>
            <a:ext cx="5093369" cy="444947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0778" y="5701278"/>
            <a:ext cx="8947871" cy="1158311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7" name="TextBox 4"/>
          <p:cNvSpPr txBox="1"/>
          <p:nvPr/>
        </p:nvSpPr>
        <p:spPr>
          <a:xfrm>
            <a:off x="5651968" y="2135369"/>
            <a:ext cx="5054452" cy="1754254"/>
          </a:xfrm>
          <a:prstGeom prst="rect">
            <a:avLst/>
          </a:prstGeom>
          <a:noFill/>
        </p:spPr>
        <p:txBody>
          <a:bodyPr wrap="none" lIns="91372" tIns="45684" rIns="91372" bIns="45684" rtlCol="0">
            <a:spAutoFit/>
            <a:scene3d>
              <a:camera prst="orthographicFront"/>
              <a:lightRig rig="flat" dir="t"/>
            </a:scene3d>
            <a:sp3d extrusionH="38100">
              <a:extrusionClr>
                <a:srgbClr val="FBD04E"/>
              </a:extrusionClr>
            </a:sp3d>
          </a:bodyPr>
          <a:lstStyle>
            <a:defPPr>
              <a:defRPr lang="zh-CN"/>
            </a:defPPr>
            <a:lvl1pPr algn="ctr">
              <a:defRPr sz="4000" b="1">
                <a:gradFill flip="none" rotWithShape="1">
                  <a:gsLst>
                    <a:gs pos="0">
                      <a:srgbClr val="FBD04E">
                        <a:lumMod val="65000"/>
                        <a:lumOff val="35000"/>
                      </a:srgbClr>
                    </a:gs>
                    <a:gs pos="51000">
                      <a:srgbClr val="B87600">
                        <a:lumMod val="98000"/>
                        <a:lumOff val="2000"/>
                      </a:srgbClr>
                    </a:gs>
                    <a:gs pos="78000">
                      <a:srgbClr val="F4CF68">
                        <a:lumMod val="90000"/>
                        <a:lumOff val="10000"/>
                      </a:srgbClr>
                    </a:gs>
                    <a:gs pos="28000">
                      <a:srgbClr val="F4CF68">
                        <a:lumMod val="93000"/>
                        <a:lumOff val="7000"/>
                      </a:srgbClr>
                    </a:gs>
                    <a:gs pos="100000">
                      <a:srgbClr val="FBD04E">
                        <a:lumMod val="64000"/>
                        <a:lumOff val="36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317500" dist="38100" dir="2700000" algn="tl" rotWithShape="0">
                    <a:prstClr val="black">
                      <a:alpha val="59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defTabSz="913765">
              <a:defRPr/>
            </a:pPr>
            <a:r>
              <a:rPr lang="zh-CN" altLang="en-US" sz="5400" kern="0" dirty="0">
                <a:solidFill>
                  <a:srgbClr val="059FAF"/>
                </a:solidFill>
                <a:effectLst/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企业</a:t>
            </a:r>
            <a:r>
              <a:rPr lang="zh-CN" altLang="en-US" sz="5400" kern="0">
                <a:solidFill>
                  <a:srgbClr val="059FAF"/>
                </a:solidFill>
                <a:effectLst/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级应用开发</a:t>
            </a:r>
            <a:endParaRPr lang="en-US" altLang="zh-CN" sz="5400" kern="0">
              <a:solidFill>
                <a:srgbClr val="059FAF"/>
              </a:solidFill>
              <a:effectLst/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  <a:p>
            <a:pPr algn="l" defTabSz="913765">
              <a:defRPr/>
            </a:pPr>
            <a:r>
              <a:rPr lang="zh-CN" altLang="en-US" sz="5400" kern="0">
                <a:solidFill>
                  <a:srgbClr val="059FAF"/>
                </a:solidFill>
                <a:effectLst/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案例教程</a:t>
            </a:r>
            <a:endParaRPr lang="zh-CN" altLang="en-US" sz="5400" kern="0" dirty="0">
              <a:solidFill>
                <a:srgbClr val="059FAF"/>
              </a:solidFill>
              <a:effectLst/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6130" y="5059203"/>
            <a:ext cx="4427506" cy="41275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zh-CN" altLang="en-US" sz="1900" dirty="0">
                <a:solidFill>
                  <a:srgbClr val="FFFFFF"/>
                </a:solidFill>
                <a:latin typeface="+mn-ea"/>
              </a:rPr>
              <a:t>授课：蔡凯雄   时间：</a:t>
            </a:r>
            <a:r>
              <a:rPr lang="en-US" altLang="zh-CN" sz="1900" dirty="0">
                <a:solidFill>
                  <a:srgbClr val="FFFFFF"/>
                </a:solidFill>
                <a:latin typeface="+mn-ea"/>
              </a:rPr>
              <a:t>2025.04</a:t>
            </a:r>
            <a:endParaRPr lang="zh-CN" altLang="en-US" sz="19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10251" y="1397324"/>
            <a:ext cx="2453551" cy="780531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059FAF"/>
                </a:solidFill>
                <a:effectLst/>
                <a:uLnTx/>
                <a:uFillTx/>
                <a:latin typeface="思源黑体 CN Regular"/>
              </a:rPr>
              <a:t>JAVA EE</a:t>
            </a:r>
            <a:endParaRPr kumimoji="0" lang="zh-CN" altLang="en-US" sz="4800" b="0" i="0" u="none" strike="noStrike" kern="0" cap="none" spc="0" normalizeH="0" baseline="0" noProof="0" dirty="0">
              <a:ln>
                <a:noFill/>
              </a:ln>
              <a:solidFill>
                <a:srgbClr val="059FAF"/>
              </a:solidFill>
              <a:effectLst/>
              <a:uLnTx/>
              <a:uFillTx/>
              <a:latin typeface="思源黑体 CN Regular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790446" y="4644240"/>
            <a:ext cx="5486910" cy="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33" name="矩形 32"/>
          <p:cNvSpPr/>
          <p:nvPr/>
        </p:nvSpPr>
        <p:spPr>
          <a:xfrm>
            <a:off x="1880364" y="2585632"/>
            <a:ext cx="1945398" cy="62984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00" b="0" i="0" u="none" strike="noStrike" kern="0" cap="none" spc="0" normalizeH="0" baseline="0" noProof="0">
                <a:ln>
                  <a:noFill/>
                </a:ln>
                <a:solidFill>
                  <a:srgbClr val="059FAF"/>
                </a:solidFill>
                <a:effectLst/>
                <a:uLnTx/>
                <a:uFillTx/>
                <a:latin typeface="思源黑体 CN Bold"/>
                <a:ea typeface="+mj-ea"/>
              </a:rPr>
              <a:t>JAVA </a:t>
            </a:r>
            <a:r>
              <a:rPr kumimoji="0" lang="en-US" altLang="zh-CN" sz="37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思源黑体 CN Bold"/>
                <a:ea typeface="+mj-ea"/>
              </a:rPr>
              <a:t>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30" grpId="0"/>
      <p:bldP spid="31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2803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Spring Boot</a:t>
            </a:r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 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50965" y="856757"/>
            <a:ext cx="8072246" cy="192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1037590" y="1254760"/>
            <a:ext cx="10487660" cy="4498975"/>
            <a:chOff x="915307" y="2435096"/>
            <a:chExt cx="10766465" cy="3417270"/>
          </a:xfrm>
        </p:grpSpPr>
        <p:sp>
          <p:nvSpPr>
            <p:cNvPr id="2" name="MH_Other_1"/>
            <p:cNvSpPr/>
            <p:nvPr>
              <p:custDataLst>
                <p:tags r:id="rId2"/>
              </p:custDataLst>
            </p:nvPr>
          </p:nvSpPr>
          <p:spPr>
            <a:xfrm>
              <a:off x="7183722" y="2970901"/>
              <a:ext cx="1128476" cy="217537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rgbClr val="C0C0C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0" tIns="54425" rIns="108850" bIns="54425" anchor="ctr"/>
            <a:lstStyle/>
            <a:p>
              <a:pPr algn="ctr" defTabSz="1087755">
                <a:defRPr/>
              </a:pPr>
              <a:endParaRPr lang="zh-CN" altLang="en-US" sz="2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6" name="MH_SubTitle_4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500631" y="2435096"/>
              <a:ext cx="2671929" cy="643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defTabSz="1087755">
                <a:lnSpc>
                  <a:spcPct val="120000"/>
                </a:lnSpc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提升Spring开发者体验的工具</a:t>
              </a:r>
            </a:p>
          </p:txBody>
        </p:sp>
        <p:sp>
          <p:nvSpPr>
            <p:cNvPr id="7" name="MH_Text_4"/>
            <p:cNvSpPr txBox="1"/>
            <p:nvPr>
              <p:custDataLst>
                <p:tags r:id="rId4"/>
              </p:custDataLst>
            </p:nvPr>
          </p:nvSpPr>
          <p:spPr>
            <a:xfrm>
              <a:off x="8428886" y="3016780"/>
              <a:ext cx="3252886" cy="1005165"/>
            </a:xfrm>
            <a:prstGeom prst="rect">
              <a:avLst/>
            </a:prstGeom>
            <a:noFill/>
          </p:spPr>
          <p:txBody>
            <a:bodyPr lIns="0" tIns="0" rIns="0" bIns="0">
              <a:noAutofit/>
            </a:bodyPr>
            <a:lstStyle/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Spring Boot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并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不是替代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Spring框架的解决方案，而是和Spring框架紧密结合用于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提升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Spring开发者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体验的工具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。</a:t>
              </a:r>
            </a:p>
          </p:txBody>
        </p:sp>
        <p:sp>
          <p:nvSpPr>
            <p:cNvPr id="8" name="MH_Other_2"/>
            <p:cNvSpPr/>
            <p:nvPr>
              <p:custDataLst>
                <p:tags r:id="rId5"/>
              </p:custDataLst>
            </p:nvPr>
          </p:nvSpPr>
          <p:spPr>
            <a:xfrm flipH="1">
              <a:off x="3914736" y="2970901"/>
              <a:ext cx="1126360" cy="217537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rgbClr val="C0C0C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0" tIns="54425" rIns="108850" bIns="54425" anchor="ctr"/>
            <a:lstStyle/>
            <a:p>
              <a:pPr algn="r" defTabSz="1087755">
                <a:defRPr/>
              </a:pPr>
              <a:endParaRPr lang="zh-CN" altLang="en-US" sz="2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9" name="MH_SubTitle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054375" y="2435097"/>
              <a:ext cx="2671929" cy="643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r" defTabSz="1087755">
                <a:lnSpc>
                  <a:spcPct val="120000"/>
                </a:lnSpc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构建</a:t>
              </a:r>
              <a:r>
                <a:rPr lang="en-US" altLang="zh-CN" sz="2000" b="1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Spring</a:t>
              </a:r>
              <a:r>
                <a:rPr lang="zh-CN" altLang="en-US" sz="2000" b="1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</a:t>
              </a:r>
            </a:p>
          </p:txBody>
        </p:sp>
        <p:sp>
          <p:nvSpPr>
            <p:cNvPr id="10" name="MH_Text_1"/>
            <p:cNvSpPr txBox="1"/>
            <p:nvPr>
              <p:custDataLst>
                <p:tags r:id="rId7"/>
              </p:custDataLst>
            </p:nvPr>
          </p:nvSpPr>
          <p:spPr>
            <a:xfrm flipH="1">
              <a:off x="915310" y="3125998"/>
              <a:ext cx="3093356" cy="1005120"/>
            </a:xfrm>
            <a:prstGeom prst="rect">
              <a:avLst/>
            </a:prstGeom>
            <a:noFill/>
          </p:spPr>
          <p:txBody>
            <a:bodyPr lIns="0" tIns="0" rIns="0" bIns="0"/>
            <a:lstStyle/>
            <a:p>
              <a:pPr marL="0" marR="0" lvl="0" algn="l" defTabSz="1219200" rt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Spring Boot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框架本身并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不提供Spring框架的核心特性以及扩展功能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，它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只是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使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构建Spring应用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变得简单。</a:t>
              </a:r>
            </a:p>
          </p:txBody>
        </p:sp>
        <p:sp>
          <p:nvSpPr>
            <p:cNvPr id="11" name="MH_Other_3"/>
            <p:cNvSpPr/>
            <p:nvPr>
              <p:custDataLst>
                <p:tags r:id="rId8"/>
              </p:custDataLst>
            </p:nvPr>
          </p:nvSpPr>
          <p:spPr>
            <a:xfrm flipV="1">
              <a:off x="7183722" y="4450794"/>
              <a:ext cx="1128476" cy="217537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rgbClr val="C0C0C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0" tIns="54425" rIns="108850" bIns="54425" anchor="ctr"/>
            <a:lstStyle/>
            <a:p>
              <a:pPr algn="ctr" defTabSz="1087755">
                <a:defRPr/>
              </a:pPr>
              <a:endParaRPr lang="zh-CN" altLang="en-US" sz="2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12" name="MH_Other_4"/>
            <p:cNvSpPr/>
            <p:nvPr>
              <p:custDataLst>
                <p:tags r:id="rId9"/>
              </p:custDataLst>
            </p:nvPr>
          </p:nvSpPr>
          <p:spPr>
            <a:xfrm flipH="1" flipV="1">
              <a:off x="3914736" y="4450794"/>
              <a:ext cx="1126360" cy="217537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rgbClr val="C0C0C0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0" tIns="54425" rIns="108850" bIns="54425" anchor="ctr"/>
            <a:lstStyle/>
            <a:p>
              <a:pPr algn="r" defTabSz="1087755">
                <a:defRPr/>
              </a:pPr>
              <a:endParaRPr lang="zh-CN" altLang="en-US" sz="2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13" name="MH_Other_5"/>
            <p:cNvSpPr/>
            <p:nvPr>
              <p:custDataLst>
                <p:tags r:id="rId10"/>
              </p:custDataLst>
            </p:nvPr>
          </p:nvSpPr>
          <p:spPr>
            <a:xfrm>
              <a:off x="4763017" y="2801907"/>
              <a:ext cx="1162607" cy="871929"/>
            </a:xfrm>
            <a:custGeom>
              <a:avLst/>
              <a:gdLst>
                <a:gd name="connsiteX0" fmla="*/ 1090749 w 1090749"/>
                <a:gd name="connsiteY0" fmla="*/ 0 h 1090749"/>
                <a:gd name="connsiteX1" fmla="*/ 1090749 w 1090749"/>
                <a:gd name="connsiteY1" fmla="*/ 520353 h 1090749"/>
                <a:gd name="connsiteX2" fmla="*/ 1054097 w 1090749"/>
                <a:gd name="connsiteY2" fmla="*/ 529777 h 1090749"/>
                <a:gd name="connsiteX3" fmla="*/ 529777 w 1090749"/>
                <a:gd name="connsiteY3" fmla="*/ 1054097 h 1090749"/>
                <a:gd name="connsiteX4" fmla="*/ 520353 w 1090749"/>
                <a:gd name="connsiteY4" fmla="*/ 1090749 h 1090749"/>
                <a:gd name="connsiteX5" fmla="*/ 0 w 1090749"/>
                <a:gd name="connsiteY5" fmla="*/ 1090749 h 1090749"/>
                <a:gd name="connsiteX6" fmla="*/ 9646 w 1090749"/>
                <a:gd name="connsiteY6" fmla="*/ 1027542 h 1090749"/>
                <a:gd name="connsiteX7" fmla="*/ 1027542 w 1090749"/>
                <a:gd name="connsiteY7" fmla="*/ 9646 h 1090749"/>
                <a:gd name="connsiteX8" fmla="*/ 1090749 w 1090749"/>
                <a:gd name="connsiteY8" fmla="*/ 0 h 109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749" h="1090749">
                  <a:moveTo>
                    <a:pt x="1090749" y="0"/>
                  </a:moveTo>
                  <a:lnTo>
                    <a:pt x="1090749" y="520353"/>
                  </a:lnTo>
                  <a:lnTo>
                    <a:pt x="1054097" y="529777"/>
                  </a:lnTo>
                  <a:cubicBezTo>
                    <a:pt x="804459" y="607423"/>
                    <a:pt x="607423" y="804459"/>
                    <a:pt x="529777" y="1054097"/>
                  </a:cubicBezTo>
                  <a:lnTo>
                    <a:pt x="520353" y="1090749"/>
                  </a:lnTo>
                  <a:lnTo>
                    <a:pt x="0" y="1090749"/>
                  </a:lnTo>
                  <a:lnTo>
                    <a:pt x="9646" y="1027542"/>
                  </a:lnTo>
                  <a:cubicBezTo>
                    <a:pt x="114196" y="516617"/>
                    <a:pt x="516617" y="114196"/>
                    <a:pt x="1027542" y="9646"/>
                  </a:cubicBezTo>
                  <a:lnTo>
                    <a:pt x="1090749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0" tIns="54425" rIns="108850" bIns="54425" anchor="ctr"/>
            <a:lstStyle/>
            <a:p>
              <a:pPr algn="ctr" defTabSz="1087755">
                <a:defRPr/>
              </a:pPr>
              <a:endParaRPr lang="zh-CN" altLang="en-US" sz="2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14" name="MH_Other_6"/>
            <p:cNvSpPr/>
            <p:nvPr>
              <p:custDataLst>
                <p:tags r:id="rId11"/>
              </p:custDataLst>
            </p:nvPr>
          </p:nvSpPr>
          <p:spPr>
            <a:xfrm>
              <a:off x="6324182" y="2801907"/>
              <a:ext cx="1162607" cy="871929"/>
            </a:xfrm>
            <a:custGeom>
              <a:avLst/>
              <a:gdLst>
                <a:gd name="connsiteX0" fmla="*/ 0 w 1090749"/>
                <a:gd name="connsiteY0" fmla="*/ 0 h 1090749"/>
                <a:gd name="connsiteX1" fmla="*/ 63206 w 1090749"/>
                <a:gd name="connsiteY1" fmla="*/ 9646 h 1090749"/>
                <a:gd name="connsiteX2" fmla="*/ 1081102 w 1090749"/>
                <a:gd name="connsiteY2" fmla="*/ 1027542 h 1090749"/>
                <a:gd name="connsiteX3" fmla="*/ 1090749 w 1090749"/>
                <a:gd name="connsiteY3" fmla="*/ 1090749 h 1090749"/>
                <a:gd name="connsiteX4" fmla="*/ 570395 w 1090749"/>
                <a:gd name="connsiteY4" fmla="*/ 1090749 h 1090749"/>
                <a:gd name="connsiteX5" fmla="*/ 560971 w 1090749"/>
                <a:gd name="connsiteY5" fmla="*/ 1054097 h 1090749"/>
                <a:gd name="connsiteX6" fmla="*/ 36651 w 1090749"/>
                <a:gd name="connsiteY6" fmla="*/ 529777 h 1090749"/>
                <a:gd name="connsiteX7" fmla="*/ 0 w 1090749"/>
                <a:gd name="connsiteY7" fmla="*/ 520353 h 1090749"/>
                <a:gd name="connsiteX8" fmla="*/ 0 w 1090749"/>
                <a:gd name="connsiteY8" fmla="*/ 0 h 109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749" h="1090749">
                  <a:moveTo>
                    <a:pt x="0" y="0"/>
                  </a:moveTo>
                  <a:lnTo>
                    <a:pt x="63206" y="9646"/>
                  </a:lnTo>
                  <a:cubicBezTo>
                    <a:pt x="574131" y="114196"/>
                    <a:pt x="976552" y="516617"/>
                    <a:pt x="1081102" y="1027542"/>
                  </a:cubicBezTo>
                  <a:lnTo>
                    <a:pt x="1090749" y="1090749"/>
                  </a:lnTo>
                  <a:lnTo>
                    <a:pt x="570395" y="1090749"/>
                  </a:lnTo>
                  <a:lnTo>
                    <a:pt x="560971" y="1054097"/>
                  </a:lnTo>
                  <a:cubicBezTo>
                    <a:pt x="483326" y="804459"/>
                    <a:pt x="286290" y="607423"/>
                    <a:pt x="36651" y="529777"/>
                  </a:cubicBezTo>
                  <a:lnTo>
                    <a:pt x="0" y="5203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0" tIns="54425" rIns="108850" bIns="54425" anchor="ctr"/>
            <a:lstStyle/>
            <a:p>
              <a:pPr algn="ctr" defTabSz="1087755">
                <a:defRPr/>
              </a:pPr>
              <a:endParaRPr lang="zh-CN" altLang="en-US" sz="2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15" name="MH_Other_7"/>
            <p:cNvSpPr/>
            <p:nvPr>
              <p:custDataLst>
                <p:tags r:id="rId12"/>
              </p:custDataLst>
            </p:nvPr>
          </p:nvSpPr>
          <p:spPr>
            <a:xfrm>
              <a:off x="4734326" y="3994264"/>
              <a:ext cx="1162607" cy="871929"/>
            </a:xfrm>
            <a:custGeom>
              <a:avLst/>
              <a:gdLst>
                <a:gd name="connsiteX0" fmla="*/ 0 w 1090749"/>
                <a:gd name="connsiteY0" fmla="*/ 0 h 1090749"/>
                <a:gd name="connsiteX1" fmla="*/ 520353 w 1090749"/>
                <a:gd name="connsiteY1" fmla="*/ 0 h 1090749"/>
                <a:gd name="connsiteX2" fmla="*/ 529777 w 1090749"/>
                <a:gd name="connsiteY2" fmla="*/ 36651 h 1090749"/>
                <a:gd name="connsiteX3" fmla="*/ 1054097 w 1090749"/>
                <a:gd name="connsiteY3" fmla="*/ 560971 h 1090749"/>
                <a:gd name="connsiteX4" fmla="*/ 1090749 w 1090749"/>
                <a:gd name="connsiteY4" fmla="*/ 570395 h 1090749"/>
                <a:gd name="connsiteX5" fmla="*/ 1090749 w 1090749"/>
                <a:gd name="connsiteY5" fmla="*/ 1090749 h 1090749"/>
                <a:gd name="connsiteX6" fmla="*/ 1027542 w 1090749"/>
                <a:gd name="connsiteY6" fmla="*/ 1081102 h 1090749"/>
                <a:gd name="connsiteX7" fmla="*/ 9646 w 1090749"/>
                <a:gd name="connsiteY7" fmla="*/ 63206 h 1090749"/>
                <a:gd name="connsiteX8" fmla="*/ 0 w 1090749"/>
                <a:gd name="connsiteY8" fmla="*/ 0 h 109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749" h="1090749">
                  <a:moveTo>
                    <a:pt x="0" y="0"/>
                  </a:moveTo>
                  <a:lnTo>
                    <a:pt x="520353" y="0"/>
                  </a:lnTo>
                  <a:lnTo>
                    <a:pt x="529777" y="36651"/>
                  </a:lnTo>
                  <a:cubicBezTo>
                    <a:pt x="607423" y="286290"/>
                    <a:pt x="804459" y="483326"/>
                    <a:pt x="1054097" y="560971"/>
                  </a:cubicBezTo>
                  <a:lnTo>
                    <a:pt x="1090749" y="570395"/>
                  </a:lnTo>
                  <a:lnTo>
                    <a:pt x="1090749" y="1090749"/>
                  </a:lnTo>
                  <a:lnTo>
                    <a:pt x="1027542" y="1081102"/>
                  </a:lnTo>
                  <a:cubicBezTo>
                    <a:pt x="516617" y="976552"/>
                    <a:pt x="114196" y="574131"/>
                    <a:pt x="9646" y="63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0" tIns="54425" rIns="108850" bIns="54425" anchor="ctr"/>
            <a:lstStyle/>
            <a:p>
              <a:pPr algn="ctr" defTabSz="1087755">
                <a:defRPr/>
              </a:pPr>
              <a:endParaRPr lang="zh-CN" altLang="en-US" sz="2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16" name="MH_Other_8"/>
            <p:cNvSpPr/>
            <p:nvPr>
              <p:custDataLst>
                <p:tags r:id="rId13"/>
              </p:custDataLst>
            </p:nvPr>
          </p:nvSpPr>
          <p:spPr>
            <a:xfrm>
              <a:off x="6324182" y="3994263"/>
              <a:ext cx="1162605" cy="871928"/>
            </a:xfrm>
            <a:custGeom>
              <a:avLst/>
              <a:gdLst>
                <a:gd name="connsiteX0" fmla="*/ 570395 w 1090748"/>
                <a:gd name="connsiteY0" fmla="*/ 0 h 1090748"/>
                <a:gd name="connsiteX1" fmla="*/ 1090748 w 1090748"/>
                <a:gd name="connsiteY1" fmla="*/ 0 h 1090748"/>
                <a:gd name="connsiteX2" fmla="*/ 1081102 w 1090748"/>
                <a:gd name="connsiteY2" fmla="*/ 63206 h 1090748"/>
                <a:gd name="connsiteX3" fmla="*/ 63206 w 1090748"/>
                <a:gd name="connsiteY3" fmla="*/ 1081102 h 1090748"/>
                <a:gd name="connsiteX4" fmla="*/ 0 w 1090748"/>
                <a:gd name="connsiteY4" fmla="*/ 1090748 h 1090748"/>
                <a:gd name="connsiteX5" fmla="*/ 0 w 1090748"/>
                <a:gd name="connsiteY5" fmla="*/ 570395 h 1090748"/>
                <a:gd name="connsiteX6" fmla="*/ 36651 w 1090748"/>
                <a:gd name="connsiteY6" fmla="*/ 560971 h 1090748"/>
                <a:gd name="connsiteX7" fmla="*/ 560971 w 1090748"/>
                <a:gd name="connsiteY7" fmla="*/ 36651 h 1090748"/>
                <a:gd name="connsiteX8" fmla="*/ 570395 w 1090748"/>
                <a:gd name="connsiteY8" fmla="*/ 0 h 10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0748" h="1090748">
                  <a:moveTo>
                    <a:pt x="570395" y="0"/>
                  </a:moveTo>
                  <a:lnTo>
                    <a:pt x="1090748" y="0"/>
                  </a:lnTo>
                  <a:lnTo>
                    <a:pt x="1081102" y="63206"/>
                  </a:lnTo>
                  <a:cubicBezTo>
                    <a:pt x="976552" y="574131"/>
                    <a:pt x="574131" y="976552"/>
                    <a:pt x="63206" y="1081102"/>
                  </a:cubicBezTo>
                  <a:lnTo>
                    <a:pt x="0" y="1090748"/>
                  </a:lnTo>
                  <a:lnTo>
                    <a:pt x="0" y="570395"/>
                  </a:lnTo>
                  <a:lnTo>
                    <a:pt x="36651" y="560971"/>
                  </a:lnTo>
                  <a:cubicBezTo>
                    <a:pt x="286290" y="483326"/>
                    <a:pt x="483326" y="286290"/>
                    <a:pt x="560971" y="36651"/>
                  </a:cubicBezTo>
                  <a:lnTo>
                    <a:pt x="570395" y="0"/>
                  </a:ln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850" tIns="54425" rIns="108850" bIns="54425" anchor="ctr"/>
            <a:lstStyle/>
            <a:p>
              <a:pPr algn="ctr" defTabSz="1087755">
                <a:defRPr/>
              </a:pPr>
              <a:endParaRPr lang="zh-CN" altLang="en-US" sz="21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endParaRPr>
            </a:p>
          </p:txBody>
        </p:sp>
        <p:sp>
          <p:nvSpPr>
            <p:cNvPr id="17" name="MH_SubTitle_3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8500631" y="4156346"/>
              <a:ext cx="2671929" cy="643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defTabSz="1087755">
                <a:lnSpc>
                  <a:spcPct val="120000"/>
                </a:lnSpc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开箱即用</a:t>
              </a:r>
            </a:p>
          </p:txBody>
        </p:sp>
        <p:sp>
          <p:nvSpPr>
            <p:cNvPr id="18" name="MH_Text_3"/>
            <p:cNvSpPr txBox="1"/>
            <p:nvPr>
              <p:custDataLst>
                <p:tags r:id="rId15"/>
              </p:custDataLst>
            </p:nvPr>
          </p:nvSpPr>
          <p:spPr>
            <a:xfrm>
              <a:off x="8500593" y="4791252"/>
              <a:ext cx="3129028" cy="1006612"/>
            </a:xfrm>
            <a:prstGeom prst="rect">
              <a:avLst/>
            </a:prstGeom>
            <a:noFill/>
          </p:spPr>
          <p:txBody>
            <a:bodyPr lIns="0" tIns="0" rIns="0" bIns="0">
              <a:noAutofit/>
            </a:bodyPr>
            <a:lstStyle/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Spring Boot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集成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了大量常用的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第三方库配置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，使用Spring Boot开发程序时，几乎是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开箱即用</a:t>
              </a:r>
              <a:r>
                <a:rPr lang="zh-CN" alt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。</a:t>
              </a:r>
            </a:p>
          </p:txBody>
        </p:sp>
        <p:sp>
          <p:nvSpPr>
            <p:cNvPr id="19" name="MH_SubTitle_2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flipH="1">
              <a:off x="1054375" y="4156346"/>
              <a:ext cx="2671929" cy="643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r" defTabSz="1087755">
                <a:lnSpc>
                  <a:spcPct val="120000"/>
                </a:lnSpc>
                <a:defRPr/>
              </a:pPr>
              <a:r>
                <a:rPr lang="zh-CN" altLang="en-US" sz="2000" b="1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约定优于配置</a:t>
              </a:r>
            </a:p>
          </p:txBody>
        </p:sp>
        <p:sp>
          <p:nvSpPr>
            <p:cNvPr id="20" name="MH_Text_2"/>
            <p:cNvSpPr txBox="1"/>
            <p:nvPr>
              <p:custDataLst>
                <p:tags r:id="rId17"/>
              </p:custDataLst>
            </p:nvPr>
          </p:nvSpPr>
          <p:spPr>
            <a:xfrm flipH="1">
              <a:off x="915307" y="4845658"/>
              <a:ext cx="3093357" cy="1006708"/>
            </a:xfrm>
            <a:prstGeom prst="rect">
              <a:avLst/>
            </a:prstGeom>
            <a:noFill/>
          </p:spPr>
          <p:txBody>
            <a:bodyPr lIns="0" tIns="0" rIns="0" bIns="0">
              <a:noAutofit/>
            </a:bodyPr>
            <a:lstStyle/>
            <a:p>
              <a:pPr lv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defRPr/>
              </a:pP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开发过程中大量使用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约定优</a:t>
              </a:r>
              <a:r>
                <a:rPr lang="zh-CN"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于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配置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的思想来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摆脱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Spring框架中各种</a:t>
              </a:r>
              <a:r>
                <a:rPr sz="1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复杂的手动配置</a:t>
              </a:r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。</a:t>
              </a:r>
            </a:p>
          </p:txBody>
        </p:sp>
      </p:grpSp>
      <p:sp>
        <p:nvSpPr>
          <p:cNvPr id="26" name="Text Placeholder 5"/>
          <p:cNvSpPr txBox="1"/>
          <p:nvPr>
            <p:custDataLst>
              <p:tags r:id="rId1"/>
            </p:custDataLst>
          </p:nvPr>
        </p:nvSpPr>
        <p:spPr>
          <a:xfrm>
            <a:off x="5166360" y="2782570"/>
            <a:ext cx="2088515" cy="6337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Boot</a:t>
            </a:r>
          </a:p>
        </p:txBody>
      </p:sp>
    </p:spTree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2803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Spring Boot</a:t>
            </a:r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 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50965" y="856757"/>
            <a:ext cx="8072246" cy="192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9" name="圆角矩形 8"/>
          <p:cNvSpPr/>
          <p:nvPr>
            <p:custDataLst>
              <p:tags r:id="rId1"/>
            </p:custDataLst>
          </p:nvPr>
        </p:nvSpPr>
        <p:spPr>
          <a:xfrm>
            <a:off x="1198880" y="2238375"/>
            <a:ext cx="9794240" cy="254063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>
            <p:custDataLst>
              <p:tags r:id="rId2"/>
            </p:custDataLst>
          </p:nvPr>
        </p:nvSpPr>
        <p:spPr>
          <a:xfrm>
            <a:off x="1595755" y="2562860"/>
            <a:ext cx="9001125" cy="2013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随着近几年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开发的需求增长和火爆，如何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快速、简便地构建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一个准生产环境的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Spring应用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成为摆在开发者面前的难题，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Boot框架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的出现恰好完美解决了这些问题，同时内部还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简化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了许多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常用的第三方库配置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，使微服务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开发更加便利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，这也间接体现了Spring Boot框架的优势和学习Spring Boot的必要性。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矩形 93"/>
          <p:cNvSpPr/>
          <p:nvPr>
            <p:custDataLst>
              <p:tags r:id="rId3"/>
            </p:custDataLst>
          </p:nvPr>
        </p:nvSpPr>
        <p:spPr>
          <a:xfrm>
            <a:off x="1148715" y="2178685"/>
            <a:ext cx="384175" cy="524510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1" name="矩形 93"/>
          <p:cNvSpPr/>
          <p:nvPr>
            <p:custDataLst>
              <p:tags r:id="rId4"/>
            </p:custDataLst>
          </p:nvPr>
        </p:nvSpPr>
        <p:spPr>
          <a:xfrm rot="10800000">
            <a:off x="10596880" y="4254500"/>
            <a:ext cx="384175" cy="524510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2803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Spring Boot</a:t>
            </a:r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 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50965" y="856757"/>
            <a:ext cx="8072246" cy="192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grpSp>
        <p:nvGrpSpPr>
          <p:cNvPr id="19" name="组合 18"/>
          <p:cNvGrpSpPr/>
          <p:nvPr/>
        </p:nvGrpSpPr>
        <p:grpSpPr>
          <a:xfrm>
            <a:off x="4279345" y="1991162"/>
            <a:ext cx="3633306" cy="3489263"/>
            <a:chOff x="4279345" y="1987898"/>
            <a:chExt cx="3633306" cy="3489263"/>
          </a:xfrm>
        </p:grpSpPr>
        <p:sp>
          <p:nvSpPr>
            <p:cNvPr id="20" name="Freeform 6"/>
            <p:cNvSpPr/>
            <p:nvPr>
              <p:custDataLst>
                <p:tags r:id="rId7"/>
              </p:custDataLst>
            </p:nvPr>
          </p:nvSpPr>
          <p:spPr bwMode="auto">
            <a:xfrm>
              <a:off x="6730633" y="3053229"/>
              <a:ext cx="1182018" cy="1364059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7"/>
            <p:cNvSpPr/>
            <p:nvPr>
              <p:custDataLst>
                <p:tags r:id="rId8"/>
              </p:custDataLst>
            </p:nvPr>
          </p:nvSpPr>
          <p:spPr bwMode="auto">
            <a:xfrm>
              <a:off x="4279345" y="3053229"/>
              <a:ext cx="1180655" cy="1364059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8"/>
            <p:cNvSpPr/>
            <p:nvPr>
              <p:custDataLst>
                <p:tags r:id="rId9"/>
              </p:custDataLst>
            </p:nvPr>
          </p:nvSpPr>
          <p:spPr bwMode="auto">
            <a:xfrm>
              <a:off x="4891486" y="1987898"/>
              <a:ext cx="1180655" cy="1365423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9"/>
            <p:cNvSpPr/>
            <p:nvPr>
              <p:custDataLst>
                <p:tags r:id="rId10"/>
              </p:custDataLst>
            </p:nvPr>
          </p:nvSpPr>
          <p:spPr bwMode="auto">
            <a:xfrm>
              <a:off x="6119857" y="1987898"/>
              <a:ext cx="1180655" cy="1365423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10"/>
            <p:cNvSpPr/>
            <p:nvPr>
              <p:custDataLst>
                <p:tags r:id="rId11"/>
              </p:custDataLst>
            </p:nvPr>
          </p:nvSpPr>
          <p:spPr bwMode="auto">
            <a:xfrm>
              <a:off x="4891486" y="4111738"/>
              <a:ext cx="1180655" cy="1365423"/>
            </a:xfrm>
            <a:custGeom>
              <a:avLst/>
              <a:gdLst>
                <a:gd name="T0" fmla="*/ 1130 w 2260"/>
                <a:gd name="T1" fmla="*/ 0 h 2609"/>
                <a:gd name="T2" fmla="*/ 1695 w 2260"/>
                <a:gd name="T3" fmla="*/ 326 h 2609"/>
                <a:gd name="T4" fmla="*/ 2260 w 2260"/>
                <a:gd name="T5" fmla="*/ 652 h 2609"/>
                <a:gd name="T6" fmla="*/ 2260 w 2260"/>
                <a:gd name="T7" fmla="*/ 1305 h 2609"/>
                <a:gd name="T8" fmla="*/ 2260 w 2260"/>
                <a:gd name="T9" fmla="*/ 1957 h 2609"/>
                <a:gd name="T10" fmla="*/ 1695 w 2260"/>
                <a:gd name="T11" fmla="*/ 2283 h 2609"/>
                <a:gd name="T12" fmla="*/ 1130 w 2260"/>
                <a:gd name="T13" fmla="*/ 2609 h 2609"/>
                <a:gd name="T14" fmla="*/ 565 w 2260"/>
                <a:gd name="T15" fmla="*/ 2283 h 2609"/>
                <a:gd name="T16" fmla="*/ 0 w 2260"/>
                <a:gd name="T17" fmla="*/ 1957 h 2609"/>
                <a:gd name="T18" fmla="*/ 0 w 2260"/>
                <a:gd name="T19" fmla="*/ 1305 h 2609"/>
                <a:gd name="T20" fmla="*/ 0 w 2260"/>
                <a:gd name="T21" fmla="*/ 652 h 2609"/>
                <a:gd name="T22" fmla="*/ 565 w 2260"/>
                <a:gd name="T23" fmla="*/ 326 h 2609"/>
                <a:gd name="T24" fmla="*/ 1130 w 2260"/>
                <a:gd name="T25" fmla="*/ 0 h 2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09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09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Freeform 11"/>
            <p:cNvSpPr/>
            <p:nvPr>
              <p:custDataLst>
                <p:tags r:id="rId12"/>
              </p:custDataLst>
            </p:nvPr>
          </p:nvSpPr>
          <p:spPr bwMode="auto">
            <a:xfrm>
              <a:off x="6119857" y="4111738"/>
              <a:ext cx="1180655" cy="1365423"/>
            </a:xfrm>
            <a:custGeom>
              <a:avLst/>
              <a:gdLst>
                <a:gd name="T0" fmla="*/ 1130 w 2260"/>
                <a:gd name="T1" fmla="*/ 0 h 2609"/>
                <a:gd name="T2" fmla="*/ 1695 w 2260"/>
                <a:gd name="T3" fmla="*/ 326 h 2609"/>
                <a:gd name="T4" fmla="*/ 2260 w 2260"/>
                <a:gd name="T5" fmla="*/ 652 h 2609"/>
                <a:gd name="T6" fmla="*/ 2260 w 2260"/>
                <a:gd name="T7" fmla="*/ 1305 h 2609"/>
                <a:gd name="T8" fmla="*/ 2260 w 2260"/>
                <a:gd name="T9" fmla="*/ 1957 h 2609"/>
                <a:gd name="T10" fmla="*/ 1695 w 2260"/>
                <a:gd name="T11" fmla="*/ 2283 h 2609"/>
                <a:gd name="T12" fmla="*/ 1130 w 2260"/>
                <a:gd name="T13" fmla="*/ 2609 h 2609"/>
                <a:gd name="T14" fmla="*/ 565 w 2260"/>
                <a:gd name="T15" fmla="*/ 2283 h 2609"/>
                <a:gd name="T16" fmla="*/ 0 w 2260"/>
                <a:gd name="T17" fmla="*/ 1957 h 2609"/>
                <a:gd name="T18" fmla="*/ 0 w 2260"/>
                <a:gd name="T19" fmla="*/ 1305 h 2609"/>
                <a:gd name="T20" fmla="*/ 0 w 2260"/>
                <a:gd name="T21" fmla="*/ 652 h 2609"/>
                <a:gd name="T22" fmla="*/ 565 w 2260"/>
                <a:gd name="T23" fmla="*/ 326 h 2609"/>
                <a:gd name="T24" fmla="*/ 1130 w 2260"/>
                <a:gd name="T25" fmla="*/ 0 h 2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09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09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0070C0"/>
            </a:solidFill>
            <a:ln w="25400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endParaRPr lang="zh-CN" altLang="en-US" sz="16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13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4628361" y="3477450"/>
              <a:ext cx="526251" cy="519707"/>
            </a:xfrm>
            <a:custGeom>
              <a:avLst/>
              <a:gdLst>
                <a:gd name="T0" fmla="*/ 909 w 1006"/>
                <a:gd name="T1" fmla="*/ 858 h 995"/>
                <a:gd name="T2" fmla="*/ 805 w 1006"/>
                <a:gd name="T3" fmla="*/ 858 h 995"/>
                <a:gd name="T4" fmla="*/ 969 w 1006"/>
                <a:gd name="T5" fmla="*/ 97 h 995"/>
                <a:gd name="T6" fmla="*/ 834 w 1006"/>
                <a:gd name="T7" fmla="*/ 0 h 995"/>
                <a:gd name="T8" fmla="*/ 472 w 1006"/>
                <a:gd name="T9" fmla="*/ 323 h 995"/>
                <a:gd name="T10" fmla="*/ 421 w 1006"/>
                <a:gd name="T11" fmla="*/ 397 h 995"/>
                <a:gd name="T12" fmla="*/ 376 w 1006"/>
                <a:gd name="T13" fmla="*/ 419 h 995"/>
                <a:gd name="T14" fmla="*/ 381 w 1006"/>
                <a:gd name="T15" fmla="*/ 556 h 995"/>
                <a:gd name="T16" fmla="*/ 89 w 1006"/>
                <a:gd name="T17" fmla="*/ 810 h 995"/>
                <a:gd name="T18" fmla="*/ 57 w 1006"/>
                <a:gd name="T19" fmla="*/ 995 h 995"/>
                <a:gd name="T20" fmla="*/ 208 w 1006"/>
                <a:gd name="T21" fmla="*/ 844 h 995"/>
                <a:gd name="T22" fmla="*/ 445 w 1006"/>
                <a:gd name="T23" fmla="*/ 621 h 995"/>
                <a:gd name="T24" fmla="*/ 578 w 1006"/>
                <a:gd name="T25" fmla="*/ 621 h 995"/>
                <a:gd name="T26" fmla="*/ 616 w 1006"/>
                <a:gd name="T27" fmla="*/ 537 h 995"/>
                <a:gd name="T28" fmla="*/ 674 w 1006"/>
                <a:gd name="T29" fmla="*/ 525 h 995"/>
                <a:gd name="T30" fmla="*/ 969 w 1006"/>
                <a:gd name="T31" fmla="*/ 97 h 995"/>
                <a:gd name="T32" fmla="*/ 392 w 1006"/>
                <a:gd name="T33" fmla="*/ 325 h 995"/>
                <a:gd name="T34" fmla="*/ 404 w 1006"/>
                <a:gd name="T35" fmla="*/ 312 h 995"/>
                <a:gd name="T36" fmla="*/ 436 w 1006"/>
                <a:gd name="T37" fmla="*/ 281 h 995"/>
                <a:gd name="T38" fmla="*/ 215 w 1006"/>
                <a:gd name="T39" fmla="*/ 1 h 995"/>
                <a:gd name="T40" fmla="*/ 280 w 1006"/>
                <a:gd name="T41" fmla="*/ 160 h 995"/>
                <a:gd name="T42" fmla="*/ 21 w 1006"/>
                <a:gd name="T43" fmla="*/ 195 h 995"/>
                <a:gd name="T44" fmla="*/ 232 w 1006"/>
                <a:gd name="T45" fmla="*/ 447 h 995"/>
                <a:gd name="T46" fmla="*/ 303 w 1006"/>
                <a:gd name="T47" fmla="*/ 433 h 995"/>
                <a:gd name="T48" fmla="*/ 363 w 1006"/>
                <a:gd name="T49" fmla="*/ 354 h 995"/>
                <a:gd name="T50" fmla="*/ 672 w 1006"/>
                <a:gd name="T51" fmla="*/ 606 h 995"/>
                <a:gd name="T52" fmla="*/ 617 w 1006"/>
                <a:gd name="T53" fmla="*/ 660 h 995"/>
                <a:gd name="T54" fmla="*/ 741 w 1006"/>
                <a:gd name="T55" fmla="*/ 871 h 995"/>
                <a:gd name="T56" fmla="*/ 869 w 1006"/>
                <a:gd name="T57" fmla="*/ 995 h 995"/>
                <a:gd name="T58" fmla="*/ 980 w 1006"/>
                <a:gd name="T59" fmla="*/ 825 h 995"/>
                <a:gd name="T60" fmla="*/ 702 w 1006"/>
                <a:gd name="T61" fmla="*/ 576 h 995"/>
                <a:gd name="T62" fmla="*/ 658 w 1006"/>
                <a:gd name="T63" fmla="*/ 579 h 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6" h="995">
                  <a:moveTo>
                    <a:pt x="857" y="806"/>
                  </a:moveTo>
                  <a:cubicBezTo>
                    <a:pt x="886" y="806"/>
                    <a:pt x="909" y="829"/>
                    <a:pt x="909" y="858"/>
                  </a:cubicBezTo>
                  <a:cubicBezTo>
                    <a:pt x="909" y="887"/>
                    <a:pt x="886" y="910"/>
                    <a:pt x="857" y="910"/>
                  </a:cubicBezTo>
                  <a:cubicBezTo>
                    <a:pt x="828" y="910"/>
                    <a:pt x="805" y="887"/>
                    <a:pt x="805" y="858"/>
                  </a:cubicBezTo>
                  <a:cubicBezTo>
                    <a:pt x="805" y="829"/>
                    <a:pt x="828" y="806"/>
                    <a:pt x="857" y="806"/>
                  </a:cubicBezTo>
                  <a:close/>
                  <a:moveTo>
                    <a:pt x="969" y="97"/>
                  </a:moveTo>
                  <a:lnTo>
                    <a:pt x="900" y="28"/>
                  </a:lnTo>
                  <a:cubicBezTo>
                    <a:pt x="882" y="9"/>
                    <a:pt x="858" y="0"/>
                    <a:pt x="834" y="0"/>
                  </a:cubicBezTo>
                  <a:cubicBezTo>
                    <a:pt x="810" y="0"/>
                    <a:pt x="786" y="9"/>
                    <a:pt x="767" y="28"/>
                  </a:cubicBezTo>
                  <a:lnTo>
                    <a:pt x="472" y="323"/>
                  </a:lnTo>
                  <a:cubicBezTo>
                    <a:pt x="481" y="340"/>
                    <a:pt x="475" y="367"/>
                    <a:pt x="460" y="381"/>
                  </a:cubicBezTo>
                  <a:cubicBezTo>
                    <a:pt x="451" y="391"/>
                    <a:pt x="435" y="397"/>
                    <a:pt x="421" y="397"/>
                  </a:cubicBezTo>
                  <a:cubicBezTo>
                    <a:pt x="414" y="397"/>
                    <a:pt x="408" y="396"/>
                    <a:pt x="402" y="393"/>
                  </a:cubicBezTo>
                  <a:lnTo>
                    <a:pt x="376" y="419"/>
                  </a:lnTo>
                  <a:cubicBezTo>
                    <a:pt x="340" y="455"/>
                    <a:pt x="340" y="515"/>
                    <a:pt x="376" y="552"/>
                  </a:cubicBezTo>
                  <a:lnTo>
                    <a:pt x="381" y="556"/>
                  </a:lnTo>
                  <a:lnTo>
                    <a:pt x="151" y="787"/>
                  </a:lnTo>
                  <a:lnTo>
                    <a:pt x="89" y="810"/>
                  </a:lnTo>
                  <a:lnTo>
                    <a:pt x="0" y="938"/>
                  </a:lnTo>
                  <a:lnTo>
                    <a:pt x="57" y="995"/>
                  </a:lnTo>
                  <a:lnTo>
                    <a:pt x="185" y="906"/>
                  </a:lnTo>
                  <a:lnTo>
                    <a:pt x="208" y="844"/>
                  </a:lnTo>
                  <a:lnTo>
                    <a:pt x="439" y="614"/>
                  </a:lnTo>
                  <a:lnTo>
                    <a:pt x="445" y="621"/>
                  </a:lnTo>
                  <a:cubicBezTo>
                    <a:pt x="464" y="639"/>
                    <a:pt x="488" y="648"/>
                    <a:pt x="512" y="648"/>
                  </a:cubicBezTo>
                  <a:cubicBezTo>
                    <a:pt x="536" y="648"/>
                    <a:pt x="560" y="639"/>
                    <a:pt x="578" y="621"/>
                  </a:cubicBezTo>
                  <a:lnTo>
                    <a:pt x="604" y="595"/>
                  </a:lnTo>
                  <a:cubicBezTo>
                    <a:pt x="596" y="577"/>
                    <a:pt x="602" y="551"/>
                    <a:pt x="616" y="537"/>
                  </a:cubicBezTo>
                  <a:cubicBezTo>
                    <a:pt x="626" y="527"/>
                    <a:pt x="642" y="521"/>
                    <a:pt x="656" y="521"/>
                  </a:cubicBezTo>
                  <a:cubicBezTo>
                    <a:pt x="662" y="521"/>
                    <a:pt x="669" y="522"/>
                    <a:pt x="674" y="525"/>
                  </a:cubicBezTo>
                  <a:lnTo>
                    <a:pt x="969" y="230"/>
                  </a:lnTo>
                  <a:cubicBezTo>
                    <a:pt x="1006" y="193"/>
                    <a:pt x="1006" y="133"/>
                    <a:pt x="969" y="97"/>
                  </a:cubicBezTo>
                  <a:close/>
                  <a:moveTo>
                    <a:pt x="363" y="354"/>
                  </a:moveTo>
                  <a:lnTo>
                    <a:pt x="392" y="325"/>
                  </a:lnTo>
                  <a:lnTo>
                    <a:pt x="418" y="338"/>
                  </a:lnTo>
                  <a:lnTo>
                    <a:pt x="404" y="312"/>
                  </a:lnTo>
                  <a:lnTo>
                    <a:pt x="433" y="284"/>
                  </a:lnTo>
                  <a:lnTo>
                    <a:pt x="436" y="281"/>
                  </a:lnTo>
                  <a:cubicBezTo>
                    <a:pt x="442" y="264"/>
                    <a:pt x="446" y="248"/>
                    <a:pt x="446" y="233"/>
                  </a:cubicBezTo>
                  <a:cubicBezTo>
                    <a:pt x="446" y="115"/>
                    <a:pt x="333" y="0"/>
                    <a:pt x="215" y="1"/>
                  </a:cubicBezTo>
                  <a:cubicBezTo>
                    <a:pt x="214" y="1"/>
                    <a:pt x="201" y="15"/>
                    <a:pt x="193" y="22"/>
                  </a:cubicBezTo>
                  <a:cubicBezTo>
                    <a:pt x="288" y="117"/>
                    <a:pt x="280" y="102"/>
                    <a:pt x="280" y="160"/>
                  </a:cubicBezTo>
                  <a:cubicBezTo>
                    <a:pt x="280" y="207"/>
                    <a:pt x="205" y="282"/>
                    <a:pt x="159" y="282"/>
                  </a:cubicBezTo>
                  <a:cubicBezTo>
                    <a:pt x="99" y="282"/>
                    <a:pt x="118" y="291"/>
                    <a:pt x="21" y="195"/>
                  </a:cubicBezTo>
                  <a:cubicBezTo>
                    <a:pt x="14" y="202"/>
                    <a:pt x="0" y="215"/>
                    <a:pt x="0" y="216"/>
                  </a:cubicBezTo>
                  <a:cubicBezTo>
                    <a:pt x="2" y="334"/>
                    <a:pt x="113" y="447"/>
                    <a:pt x="232" y="447"/>
                  </a:cubicBezTo>
                  <a:cubicBezTo>
                    <a:pt x="253" y="447"/>
                    <a:pt x="276" y="440"/>
                    <a:pt x="299" y="429"/>
                  </a:cubicBezTo>
                  <a:lnTo>
                    <a:pt x="303" y="433"/>
                  </a:lnTo>
                  <a:cubicBezTo>
                    <a:pt x="310" y="414"/>
                    <a:pt x="322" y="395"/>
                    <a:pt x="337" y="380"/>
                  </a:cubicBezTo>
                  <a:lnTo>
                    <a:pt x="363" y="354"/>
                  </a:lnTo>
                  <a:close/>
                  <a:moveTo>
                    <a:pt x="658" y="579"/>
                  </a:moveTo>
                  <a:lnTo>
                    <a:pt x="672" y="606"/>
                  </a:lnTo>
                  <a:lnTo>
                    <a:pt x="644" y="634"/>
                  </a:lnTo>
                  <a:lnTo>
                    <a:pt x="617" y="660"/>
                  </a:lnTo>
                  <a:cubicBezTo>
                    <a:pt x="602" y="675"/>
                    <a:pt x="584" y="687"/>
                    <a:pt x="564" y="694"/>
                  </a:cubicBezTo>
                  <a:lnTo>
                    <a:pt x="741" y="871"/>
                  </a:lnTo>
                  <a:lnTo>
                    <a:pt x="824" y="983"/>
                  </a:lnTo>
                  <a:lnTo>
                    <a:pt x="869" y="995"/>
                  </a:lnTo>
                  <a:lnTo>
                    <a:pt x="992" y="871"/>
                  </a:lnTo>
                  <a:lnTo>
                    <a:pt x="980" y="825"/>
                  </a:lnTo>
                  <a:lnTo>
                    <a:pt x="869" y="743"/>
                  </a:lnTo>
                  <a:lnTo>
                    <a:pt x="702" y="576"/>
                  </a:lnTo>
                  <a:lnTo>
                    <a:pt x="685" y="592"/>
                  </a:lnTo>
                  <a:lnTo>
                    <a:pt x="658" y="5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14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5311395" y="2357559"/>
              <a:ext cx="377646" cy="515614"/>
            </a:xfrm>
            <a:custGeom>
              <a:avLst/>
              <a:gdLst>
                <a:gd name="T0" fmla="*/ 95 w 723"/>
                <a:gd name="T1" fmla="*/ 160 h 986"/>
                <a:gd name="T2" fmla="*/ 80 w 723"/>
                <a:gd name="T3" fmla="*/ 986 h 986"/>
                <a:gd name="T4" fmla="*/ 723 w 723"/>
                <a:gd name="T5" fmla="*/ 242 h 986"/>
                <a:gd name="T6" fmla="*/ 668 w 723"/>
                <a:gd name="T7" fmla="*/ 260 h 986"/>
                <a:gd name="T8" fmla="*/ 83 w 723"/>
                <a:gd name="T9" fmla="*/ 929 h 986"/>
                <a:gd name="T10" fmla="*/ 313 w 723"/>
                <a:gd name="T11" fmla="*/ 105 h 986"/>
                <a:gd name="T12" fmla="*/ 410 w 723"/>
                <a:gd name="T13" fmla="*/ 105 h 986"/>
                <a:gd name="T14" fmla="*/ 360 w 723"/>
                <a:gd name="T15" fmla="*/ 157 h 986"/>
                <a:gd name="T16" fmla="*/ 253 w 723"/>
                <a:gd name="T17" fmla="*/ 107 h 986"/>
                <a:gd name="T18" fmla="*/ 133 w 723"/>
                <a:gd name="T19" fmla="*/ 250 h 986"/>
                <a:gd name="T20" fmla="*/ 590 w 723"/>
                <a:gd name="T21" fmla="*/ 250 h 986"/>
                <a:gd name="T22" fmla="*/ 470 w 723"/>
                <a:gd name="T23" fmla="*/ 107 h 986"/>
                <a:gd name="T24" fmla="*/ 253 w 723"/>
                <a:gd name="T25" fmla="*/ 107 h 986"/>
                <a:gd name="T26" fmla="*/ 255 w 723"/>
                <a:gd name="T27" fmla="*/ 749 h 986"/>
                <a:gd name="T28" fmla="*/ 175 w 723"/>
                <a:gd name="T29" fmla="*/ 771 h 986"/>
                <a:gd name="T30" fmla="*/ 158 w 723"/>
                <a:gd name="T31" fmla="*/ 789 h 986"/>
                <a:gd name="T32" fmla="*/ 255 w 723"/>
                <a:gd name="T33" fmla="*/ 796 h 986"/>
                <a:gd name="T34" fmla="*/ 153 w 723"/>
                <a:gd name="T35" fmla="*/ 846 h 986"/>
                <a:gd name="T36" fmla="*/ 280 w 723"/>
                <a:gd name="T37" fmla="*/ 784 h 986"/>
                <a:gd name="T38" fmla="*/ 280 w 723"/>
                <a:gd name="T39" fmla="*/ 744 h 986"/>
                <a:gd name="T40" fmla="*/ 128 w 723"/>
                <a:gd name="T41" fmla="*/ 751 h 986"/>
                <a:gd name="T42" fmla="*/ 248 w 723"/>
                <a:gd name="T43" fmla="*/ 879 h 986"/>
                <a:gd name="T44" fmla="*/ 248 w 723"/>
                <a:gd name="T45" fmla="*/ 387 h 986"/>
                <a:gd name="T46" fmla="*/ 175 w 723"/>
                <a:gd name="T47" fmla="*/ 409 h 986"/>
                <a:gd name="T48" fmla="*/ 200 w 723"/>
                <a:gd name="T49" fmla="*/ 474 h 986"/>
                <a:gd name="T50" fmla="*/ 153 w 723"/>
                <a:gd name="T51" fmla="*/ 492 h 986"/>
                <a:gd name="T52" fmla="*/ 248 w 723"/>
                <a:gd name="T53" fmla="*/ 362 h 986"/>
                <a:gd name="T54" fmla="*/ 128 w 723"/>
                <a:gd name="T55" fmla="*/ 489 h 986"/>
                <a:gd name="T56" fmla="*/ 279 w 723"/>
                <a:gd name="T57" fmla="*/ 416 h 986"/>
                <a:gd name="T58" fmla="*/ 278 w 723"/>
                <a:gd name="T59" fmla="*/ 382 h 986"/>
                <a:gd name="T60" fmla="*/ 255 w 723"/>
                <a:gd name="T61" fmla="*/ 582 h 986"/>
                <a:gd name="T62" fmla="*/ 158 w 723"/>
                <a:gd name="T63" fmla="*/ 607 h 986"/>
                <a:gd name="T64" fmla="*/ 255 w 723"/>
                <a:gd name="T65" fmla="*/ 672 h 986"/>
                <a:gd name="T66" fmla="*/ 280 w 723"/>
                <a:gd name="T67" fmla="*/ 563 h 986"/>
                <a:gd name="T68" fmla="*/ 128 w 723"/>
                <a:gd name="T69" fmla="*/ 569 h 986"/>
                <a:gd name="T70" fmla="*/ 255 w 723"/>
                <a:gd name="T71" fmla="*/ 696 h 986"/>
                <a:gd name="T72" fmla="*/ 334 w 723"/>
                <a:gd name="T73" fmla="*/ 538 h 986"/>
                <a:gd name="T74" fmla="*/ 378 w 723"/>
                <a:gd name="T75" fmla="*/ 836 h 986"/>
                <a:gd name="T76" fmla="*/ 580 w 723"/>
                <a:gd name="T77" fmla="*/ 774 h 986"/>
                <a:gd name="T78" fmla="*/ 370 w 723"/>
                <a:gd name="T79" fmla="*/ 829 h 986"/>
                <a:gd name="T80" fmla="*/ 580 w 723"/>
                <a:gd name="T81" fmla="*/ 587 h 986"/>
                <a:gd name="T82" fmla="*/ 370 w 723"/>
                <a:gd name="T83" fmla="*/ 474 h 986"/>
                <a:gd name="T84" fmla="*/ 370 w 723"/>
                <a:gd name="T85" fmla="*/ 40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3" h="986">
                  <a:moveTo>
                    <a:pt x="55" y="260"/>
                  </a:moveTo>
                  <a:cubicBezTo>
                    <a:pt x="55" y="232"/>
                    <a:pt x="68" y="218"/>
                    <a:pt x="95" y="217"/>
                  </a:cubicBezTo>
                  <a:lnTo>
                    <a:pt x="95" y="160"/>
                  </a:lnTo>
                  <a:cubicBezTo>
                    <a:pt x="45" y="161"/>
                    <a:pt x="0" y="193"/>
                    <a:pt x="0" y="242"/>
                  </a:cubicBezTo>
                  <a:lnTo>
                    <a:pt x="0" y="906"/>
                  </a:lnTo>
                  <a:cubicBezTo>
                    <a:pt x="0" y="947"/>
                    <a:pt x="40" y="986"/>
                    <a:pt x="80" y="986"/>
                  </a:cubicBezTo>
                  <a:lnTo>
                    <a:pt x="643" y="986"/>
                  </a:lnTo>
                  <a:cubicBezTo>
                    <a:pt x="683" y="986"/>
                    <a:pt x="723" y="947"/>
                    <a:pt x="723" y="906"/>
                  </a:cubicBezTo>
                  <a:lnTo>
                    <a:pt x="723" y="242"/>
                  </a:lnTo>
                  <a:cubicBezTo>
                    <a:pt x="723" y="193"/>
                    <a:pt x="678" y="161"/>
                    <a:pt x="628" y="160"/>
                  </a:cubicBezTo>
                  <a:lnTo>
                    <a:pt x="628" y="217"/>
                  </a:lnTo>
                  <a:cubicBezTo>
                    <a:pt x="655" y="218"/>
                    <a:pt x="668" y="232"/>
                    <a:pt x="668" y="260"/>
                  </a:cubicBezTo>
                  <a:lnTo>
                    <a:pt x="668" y="889"/>
                  </a:lnTo>
                  <a:cubicBezTo>
                    <a:pt x="668" y="908"/>
                    <a:pt x="659" y="929"/>
                    <a:pt x="640" y="929"/>
                  </a:cubicBezTo>
                  <a:lnTo>
                    <a:pt x="83" y="929"/>
                  </a:lnTo>
                  <a:cubicBezTo>
                    <a:pt x="61" y="929"/>
                    <a:pt x="55" y="906"/>
                    <a:pt x="55" y="884"/>
                  </a:cubicBezTo>
                  <a:lnTo>
                    <a:pt x="55" y="260"/>
                  </a:lnTo>
                  <a:close/>
                  <a:moveTo>
                    <a:pt x="313" y="105"/>
                  </a:moveTo>
                  <a:cubicBezTo>
                    <a:pt x="313" y="82"/>
                    <a:pt x="335" y="60"/>
                    <a:pt x="358" y="60"/>
                  </a:cubicBezTo>
                  <a:lnTo>
                    <a:pt x="365" y="60"/>
                  </a:lnTo>
                  <a:cubicBezTo>
                    <a:pt x="388" y="60"/>
                    <a:pt x="410" y="82"/>
                    <a:pt x="410" y="105"/>
                  </a:cubicBezTo>
                  <a:lnTo>
                    <a:pt x="410" y="110"/>
                  </a:lnTo>
                  <a:cubicBezTo>
                    <a:pt x="410" y="135"/>
                    <a:pt x="388" y="157"/>
                    <a:pt x="363" y="157"/>
                  </a:cubicBezTo>
                  <a:lnTo>
                    <a:pt x="360" y="157"/>
                  </a:lnTo>
                  <a:cubicBezTo>
                    <a:pt x="335" y="157"/>
                    <a:pt x="313" y="135"/>
                    <a:pt x="313" y="110"/>
                  </a:cubicBezTo>
                  <a:lnTo>
                    <a:pt x="313" y="105"/>
                  </a:lnTo>
                  <a:close/>
                  <a:moveTo>
                    <a:pt x="253" y="107"/>
                  </a:moveTo>
                  <a:lnTo>
                    <a:pt x="173" y="107"/>
                  </a:lnTo>
                  <a:cubicBezTo>
                    <a:pt x="145" y="107"/>
                    <a:pt x="133" y="120"/>
                    <a:pt x="133" y="147"/>
                  </a:cubicBezTo>
                  <a:lnTo>
                    <a:pt x="133" y="250"/>
                  </a:lnTo>
                  <a:cubicBezTo>
                    <a:pt x="133" y="267"/>
                    <a:pt x="144" y="285"/>
                    <a:pt x="160" y="285"/>
                  </a:cubicBezTo>
                  <a:lnTo>
                    <a:pt x="563" y="285"/>
                  </a:lnTo>
                  <a:cubicBezTo>
                    <a:pt x="579" y="285"/>
                    <a:pt x="590" y="267"/>
                    <a:pt x="590" y="250"/>
                  </a:cubicBezTo>
                  <a:lnTo>
                    <a:pt x="590" y="147"/>
                  </a:lnTo>
                  <a:cubicBezTo>
                    <a:pt x="590" y="120"/>
                    <a:pt x="578" y="107"/>
                    <a:pt x="550" y="107"/>
                  </a:cubicBezTo>
                  <a:lnTo>
                    <a:pt x="470" y="107"/>
                  </a:lnTo>
                  <a:cubicBezTo>
                    <a:pt x="470" y="52"/>
                    <a:pt x="423" y="0"/>
                    <a:pt x="370" y="0"/>
                  </a:cubicBezTo>
                  <a:lnTo>
                    <a:pt x="353" y="0"/>
                  </a:lnTo>
                  <a:cubicBezTo>
                    <a:pt x="300" y="0"/>
                    <a:pt x="253" y="52"/>
                    <a:pt x="253" y="107"/>
                  </a:cubicBezTo>
                  <a:close/>
                  <a:moveTo>
                    <a:pt x="153" y="756"/>
                  </a:moveTo>
                  <a:cubicBezTo>
                    <a:pt x="153" y="751"/>
                    <a:pt x="154" y="749"/>
                    <a:pt x="160" y="749"/>
                  </a:cubicBezTo>
                  <a:lnTo>
                    <a:pt x="255" y="749"/>
                  </a:lnTo>
                  <a:lnTo>
                    <a:pt x="255" y="756"/>
                  </a:lnTo>
                  <a:cubicBezTo>
                    <a:pt x="255" y="764"/>
                    <a:pt x="216" y="787"/>
                    <a:pt x="208" y="791"/>
                  </a:cubicBezTo>
                  <a:cubicBezTo>
                    <a:pt x="201" y="786"/>
                    <a:pt x="186" y="771"/>
                    <a:pt x="175" y="771"/>
                  </a:cubicBezTo>
                  <a:lnTo>
                    <a:pt x="173" y="771"/>
                  </a:lnTo>
                  <a:cubicBezTo>
                    <a:pt x="167" y="771"/>
                    <a:pt x="158" y="780"/>
                    <a:pt x="158" y="786"/>
                  </a:cubicBezTo>
                  <a:lnTo>
                    <a:pt x="158" y="789"/>
                  </a:lnTo>
                  <a:cubicBezTo>
                    <a:pt x="158" y="795"/>
                    <a:pt x="193" y="834"/>
                    <a:pt x="200" y="834"/>
                  </a:cubicBezTo>
                  <a:lnTo>
                    <a:pt x="203" y="834"/>
                  </a:lnTo>
                  <a:cubicBezTo>
                    <a:pt x="208" y="834"/>
                    <a:pt x="247" y="802"/>
                    <a:pt x="255" y="796"/>
                  </a:cubicBezTo>
                  <a:cubicBezTo>
                    <a:pt x="255" y="810"/>
                    <a:pt x="261" y="854"/>
                    <a:pt x="248" y="854"/>
                  </a:cubicBezTo>
                  <a:lnTo>
                    <a:pt x="160" y="854"/>
                  </a:lnTo>
                  <a:cubicBezTo>
                    <a:pt x="154" y="854"/>
                    <a:pt x="153" y="852"/>
                    <a:pt x="153" y="846"/>
                  </a:cubicBezTo>
                  <a:lnTo>
                    <a:pt x="153" y="756"/>
                  </a:lnTo>
                  <a:close/>
                  <a:moveTo>
                    <a:pt x="248" y="879"/>
                  </a:moveTo>
                  <a:cubicBezTo>
                    <a:pt x="295" y="879"/>
                    <a:pt x="277" y="827"/>
                    <a:pt x="280" y="784"/>
                  </a:cubicBezTo>
                  <a:cubicBezTo>
                    <a:pt x="282" y="762"/>
                    <a:pt x="337" y="742"/>
                    <a:pt x="343" y="721"/>
                  </a:cubicBezTo>
                  <a:lnTo>
                    <a:pt x="335" y="721"/>
                  </a:lnTo>
                  <a:cubicBezTo>
                    <a:pt x="318" y="721"/>
                    <a:pt x="293" y="737"/>
                    <a:pt x="280" y="744"/>
                  </a:cubicBezTo>
                  <a:cubicBezTo>
                    <a:pt x="274" y="735"/>
                    <a:pt x="268" y="724"/>
                    <a:pt x="253" y="724"/>
                  </a:cubicBezTo>
                  <a:lnTo>
                    <a:pt x="155" y="724"/>
                  </a:lnTo>
                  <a:cubicBezTo>
                    <a:pt x="141" y="724"/>
                    <a:pt x="128" y="737"/>
                    <a:pt x="128" y="751"/>
                  </a:cubicBezTo>
                  <a:lnTo>
                    <a:pt x="128" y="851"/>
                  </a:lnTo>
                  <a:cubicBezTo>
                    <a:pt x="128" y="868"/>
                    <a:pt x="143" y="879"/>
                    <a:pt x="160" y="879"/>
                  </a:cubicBezTo>
                  <a:lnTo>
                    <a:pt x="248" y="879"/>
                  </a:lnTo>
                  <a:close/>
                  <a:moveTo>
                    <a:pt x="153" y="394"/>
                  </a:moveTo>
                  <a:cubicBezTo>
                    <a:pt x="153" y="389"/>
                    <a:pt x="154" y="387"/>
                    <a:pt x="160" y="387"/>
                  </a:cubicBezTo>
                  <a:lnTo>
                    <a:pt x="248" y="387"/>
                  </a:lnTo>
                  <a:cubicBezTo>
                    <a:pt x="253" y="387"/>
                    <a:pt x="255" y="389"/>
                    <a:pt x="255" y="394"/>
                  </a:cubicBezTo>
                  <a:cubicBezTo>
                    <a:pt x="255" y="401"/>
                    <a:pt x="213" y="429"/>
                    <a:pt x="208" y="429"/>
                  </a:cubicBezTo>
                  <a:cubicBezTo>
                    <a:pt x="203" y="429"/>
                    <a:pt x="190" y="409"/>
                    <a:pt x="175" y="409"/>
                  </a:cubicBezTo>
                  <a:cubicBezTo>
                    <a:pt x="168" y="409"/>
                    <a:pt x="158" y="417"/>
                    <a:pt x="158" y="424"/>
                  </a:cubicBezTo>
                  <a:lnTo>
                    <a:pt x="158" y="427"/>
                  </a:lnTo>
                  <a:cubicBezTo>
                    <a:pt x="158" y="437"/>
                    <a:pt x="192" y="470"/>
                    <a:pt x="200" y="474"/>
                  </a:cubicBezTo>
                  <a:lnTo>
                    <a:pt x="255" y="434"/>
                  </a:lnTo>
                  <a:lnTo>
                    <a:pt x="255" y="492"/>
                  </a:lnTo>
                  <a:lnTo>
                    <a:pt x="153" y="492"/>
                  </a:lnTo>
                  <a:lnTo>
                    <a:pt x="153" y="394"/>
                  </a:lnTo>
                  <a:close/>
                  <a:moveTo>
                    <a:pt x="278" y="382"/>
                  </a:moveTo>
                  <a:cubicBezTo>
                    <a:pt x="275" y="369"/>
                    <a:pt x="264" y="362"/>
                    <a:pt x="248" y="362"/>
                  </a:cubicBezTo>
                  <a:lnTo>
                    <a:pt x="160" y="362"/>
                  </a:lnTo>
                  <a:cubicBezTo>
                    <a:pt x="143" y="362"/>
                    <a:pt x="128" y="373"/>
                    <a:pt x="128" y="390"/>
                  </a:cubicBezTo>
                  <a:lnTo>
                    <a:pt x="128" y="489"/>
                  </a:lnTo>
                  <a:cubicBezTo>
                    <a:pt x="128" y="504"/>
                    <a:pt x="141" y="517"/>
                    <a:pt x="155" y="517"/>
                  </a:cubicBezTo>
                  <a:lnTo>
                    <a:pt x="253" y="517"/>
                  </a:lnTo>
                  <a:cubicBezTo>
                    <a:pt x="292" y="517"/>
                    <a:pt x="280" y="455"/>
                    <a:pt x="279" y="416"/>
                  </a:cubicBezTo>
                  <a:lnTo>
                    <a:pt x="343" y="362"/>
                  </a:lnTo>
                  <a:cubicBezTo>
                    <a:pt x="343" y="362"/>
                    <a:pt x="338" y="360"/>
                    <a:pt x="338" y="360"/>
                  </a:cubicBezTo>
                  <a:cubicBezTo>
                    <a:pt x="313" y="360"/>
                    <a:pt x="293" y="381"/>
                    <a:pt x="278" y="382"/>
                  </a:cubicBezTo>
                  <a:close/>
                  <a:moveTo>
                    <a:pt x="153" y="569"/>
                  </a:moveTo>
                  <a:lnTo>
                    <a:pt x="255" y="569"/>
                  </a:lnTo>
                  <a:lnTo>
                    <a:pt x="255" y="582"/>
                  </a:lnTo>
                  <a:lnTo>
                    <a:pt x="208" y="612"/>
                  </a:lnTo>
                  <a:lnTo>
                    <a:pt x="176" y="588"/>
                  </a:lnTo>
                  <a:cubicBezTo>
                    <a:pt x="168" y="593"/>
                    <a:pt x="158" y="595"/>
                    <a:pt x="158" y="607"/>
                  </a:cubicBezTo>
                  <a:cubicBezTo>
                    <a:pt x="158" y="614"/>
                    <a:pt x="193" y="654"/>
                    <a:pt x="200" y="654"/>
                  </a:cubicBezTo>
                  <a:cubicBezTo>
                    <a:pt x="212" y="654"/>
                    <a:pt x="242" y="620"/>
                    <a:pt x="255" y="617"/>
                  </a:cubicBezTo>
                  <a:lnTo>
                    <a:pt x="255" y="672"/>
                  </a:lnTo>
                  <a:lnTo>
                    <a:pt x="153" y="672"/>
                  </a:lnTo>
                  <a:lnTo>
                    <a:pt x="153" y="569"/>
                  </a:lnTo>
                  <a:close/>
                  <a:moveTo>
                    <a:pt x="280" y="563"/>
                  </a:moveTo>
                  <a:cubicBezTo>
                    <a:pt x="275" y="555"/>
                    <a:pt x="269" y="544"/>
                    <a:pt x="255" y="544"/>
                  </a:cubicBezTo>
                  <a:lnTo>
                    <a:pt x="153" y="544"/>
                  </a:lnTo>
                  <a:cubicBezTo>
                    <a:pt x="140" y="544"/>
                    <a:pt x="128" y="557"/>
                    <a:pt x="128" y="569"/>
                  </a:cubicBezTo>
                  <a:lnTo>
                    <a:pt x="128" y="672"/>
                  </a:lnTo>
                  <a:cubicBezTo>
                    <a:pt x="128" y="684"/>
                    <a:pt x="140" y="696"/>
                    <a:pt x="153" y="696"/>
                  </a:cubicBezTo>
                  <a:lnTo>
                    <a:pt x="255" y="696"/>
                  </a:lnTo>
                  <a:cubicBezTo>
                    <a:pt x="291" y="696"/>
                    <a:pt x="280" y="632"/>
                    <a:pt x="279" y="596"/>
                  </a:cubicBezTo>
                  <a:lnTo>
                    <a:pt x="343" y="542"/>
                  </a:lnTo>
                  <a:lnTo>
                    <a:pt x="334" y="538"/>
                  </a:lnTo>
                  <a:lnTo>
                    <a:pt x="280" y="563"/>
                  </a:lnTo>
                  <a:close/>
                  <a:moveTo>
                    <a:pt x="370" y="829"/>
                  </a:moveTo>
                  <a:cubicBezTo>
                    <a:pt x="370" y="834"/>
                    <a:pt x="372" y="836"/>
                    <a:pt x="378" y="836"/>
                  </a:cubicBezTo>
                  <a:lnTo>
                    <a:pt x="573" y="836"/>
                  </a:lnTo>
                  <a:cubicBezTo>
                    <a:pt x="579" y="836"/>
                    <a:pt x="580" y="834"/>
                    <a:pt x="580" y="829"/>
                  </a:cubicBezTo>
                  <a:lnTo>
                    <a:pt x="580" y="774"/>
                  </a:lnTo>
                  <a:cubicBezTo>
                    <a:pt x="580" y="768"/>
                    <a:pt x="579" y="766"/>
                    <a:pt x="573" y="766"/>
                  </a:cubicBezTo>
                  <a:lnTo>
                    <a:pt x="370" y="766"/>
                  </a:lnTo>
                  <a:lnTo>
                    <a:pt x="370" y="829"/>
                  </a:lnTo>
                  <a:close/>
                  <a:moveTo>
                    <a:pt x="370" y="654"/>
                  </a:moveTo>
                  <a:lnTo>
                    <a:pt x="580" y="654"/>
                  </a:lnTo>
                  <a:lnTo>
                    <a:pt x="580" y="587"/>
                  </a:lnTo>
                  <a:lnTo>
                    <a:pt x="370" y="587"/>
                  </a:lnTo>
                  <a:lnTo>
                    <a:pt x="370" y="654"/>
                  </a:lnTo>
                  <a:close/>
                  <a:moveTo>
                    <a:pt x="370" y="474"/>
                  </a:moveTo>
                  <a:lnTo>
                    <a:pt x="523" y="474"/>
                  </a:lnTo>
                  <a:lnTo>
                    <a:pt x="523" y="407"/>
                  </a:lnTo>
                  <a:lnTo>
                    <a:pt x="370" y="407"/>
                  </a:lnTo>
                  <a:lnTo>
                    <a:pt x="370" y="47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Freeform 1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6411612" y="2414849"/>
              <a:ext cx="599870" cy="514251"/>
            </a:xfrm>
            <a:custGeom>
              <a:avLst/>
              <a:gdLst>
                <a:gd name="T0" fmla="*/ 737 w 1149"/>
                <a:gd name="T1" fmla="*/ 427 h 983"/>
                <a:gd name="T2" fmla="*/ 640 w 1149"/>
                <a:gd name="T3" fmla="*/ 427 h 983"/>
                <a:gd name="T4" fmla="*/ 616 w 1149"/>
                <a:gd name="T5" fmla="*/ 502 h 983"/>
                <a:gd name="T6" fmla="*/ 640 w 1149"/>
                <a:gd name="T7" fmla="*/ 810 h 983"/>
                <a:gd name="T8" fmla="*/ 575 w 1149"/>
                <a:gd name="T9" fmla="*/ 921 h 983"/>
                <a:gd name="T10" fmla="*/ 514 w 1149"/>
                <a:gd name="T11" fmla="*/ 810 h 983"/>
                <a:gd name="T12" fmla="*/ 549 w 1149"/>
                <a:gd name="T13" fmla="*/ 503 h 983"/>
                <a:gd name="T14" fmla="*/ 524 w 1149"/>
                <a:gd name="T15" fmla="*/ 427 h 983"/>
                <a:gd name="T16" fmla="*/ 417 w 1149"/>
                <a:gd name="T17" fmla="*/ 427 h 983"/>
                <a:gd name="T18" fmla="*/ 417 w 1149"/>
                <a:gd name="T19" fmla="*/ 427 h 983"/>
                <a:gd name="T20" fmla="*/ 241 w 1149"/>
                <a:gd name="T21" fmla="*/ 612 h 983"/>
                <a:gd name="T22" fmla="*/ 266 w 1149"/>
                <a:gd name="T23" fmla="*/ 801 h 983"/>
                <a:gd name="T24" fmla="*/ 443 w 1149"/>
                <a:gd name="T25" fmla="*/ 983 h 983"/>
                <a:gd name="T26" fmla="*/ 711 w 1149"/>
                <a:gd name="T27" fmla="*/ 983 h 983"/>
                <a:gd name="T28" fmla="*/ 888 w 1149"/>
                <a:gd name="T29" fmla="*/ 799 h 983"/>
                <a:gd name="T30" fmla="*/ 913 w 1149"/>
                <a:gd name="T31" fmla="*/ 609 h 983"/>
                <a:gd name="T32" fmla="*/ 737 w 1149"/>
                <a:gd name="T33" fmla="*/ 427 h 983"/>
                <a:gd name="T34" fmla="*/ 218 w 1149"/>
                <a:gd name="T35" fmla="*/ 308 h 983"/>
                <a:gd name="T36" fmla="*/ 330 w 1149"/>
                <a:gd name="T37" fmla="*/ 196 h 983"/>
                <a:gd name="T38" fmla="*/ 218 w 1149"/>
                <a:gd name="T39" fmla="*/ 83 h 983"/>
                <a:gd name="T40" fmla="*/ 105 w 1149"/>
                <a:gd name="T41" fmla="*/ 196 h 983"/>
                <a:gd name="T42" fmla="*/ 218 w 1149"/>
                <a:gd name="T43" fmla="*/ 308 h 983"/>
                <a:gd name="T44" fmla="*/ 318 w 1149"/>
                <a:gd name="T45" fmla="*/ 344 h 983"/>
                <a:gd name="T46" fmla="*/ 118 w 1149"/>
                <a:gd name="T47" fmla="*/ 344 h 983"/>
                <a:gd name="T48" fmla="*/ 118 w 1149"/>
                <a:gd name="T49" fmla="*/ 343 h 983"/>
                <a:gd name="T50" fmla="*/ 7 w 1149"/>
                <a:gd name="T51" fmla="*/ 458 h 983"/>
                <a:gd name="T52" fmla="*/ 23 w 1149"/>
                <a:gd name="T53" fmla="*/ 577 h 983"/>
                <a:gd name="T54" fmla="*/ 134 w 1149"/>
                <a:gd name="T55" fmla="*/ 689 h 983"/>
                <a:gd name="T56" fmla="*/ 191 w 1149"/>
                <a:gd name="T57" fmla="*/ 689 h 983"/>
                <a:gd name="T58" fmla="*/ 180 w 1149"/>
                <a:gd name="T59" fmla="*/ 606 h 983"/>
                <a:gd name="T60" fmla="*/ 180 w 1149"/>
                <a:gd name="T61" fmla="*/ 606 h 983"/>
                <a:gd name="T62" fmla="*/ 180 w 1149"/>
                <a:gd name="T63" fmla="*/ 606 h 983"/>
                <a:gd name="T64" fmla="*/ 231 w 1149"/>
                <a:gd name="T65" fmla="*/ 449 h 983"/>
                <a:gd name="T66" fmla="*/ 308 w 1149"/>
                <a:gd name="T67" fmla="*/ 393 h 983"/>
                <a:gd name="T68" fmla="*/ 387 w 1149"/>
                <a:gd name="T69" fmla="*/ 367 h 983"/>
                <a:gd name="T70" fmla="*/ 318 w 1149"/>
                <a:gd name="T71" fmla="*/ 344 h 983"/>
                <a:gd name="T72" fmla="*/ 931 w 1149"/>
                <a:gd name="T73" fmla="*/ 308 h 983"/>
                <a:gd name="T74" fmla="*/ 1043 w 1149"/>
                <a:gd name="T75" fmla="*/ 196 h 983"/>
                <a:gd name="T76" fmla="*/ 931 w 1149"/>
                <a:gd name="T77" fmla="*/ 83 h 983"/>
                <a:gd name="T78" fmla="*/ 819 w 1149"/>
                <a:gd name="T79" fmla="*/ 196 h 983"/>
                <a:gd name="T80" fmla="*/ 931 w 1149"/>
                <a:gd name="T81" fmla="*/ 308 h 983"/>
                <a:gd name="T82" fmla="*/ 1031 w 1149"/>
                <a:gd name="T83" fmla="*/ 344 h 983"/>
                <a:gd name="T84" fmla="*/ 831 w 1149"/>
                <a:gd name="T85" fmla="*/ 344 h 983"/>
                <a:gd name="T86" fmla="*/ 831 w 1149"/>
                <a:gd name="T87" fmla="*/ 343 h 983"/>
                <a:gd name="T88" fmla="*/ 763 w 1149"/>
                <a:gd name="T89" fmla="*/ 366 h 983"/>
                <a:gd name="T90" fmla="*/ 847 w 1149"/>
                <a:gd name="T91" fmla="*/ 393 h 983"/>
                <a:gd name="T92" fmla="*/ 925 w 1149"/>
                <a:gd name="T93" fmla="*/ 450 h 983"/>
                <a:gd name="T94" fmla="*/ 974 w 1149"/>
                <a:gd name="T95" fmla="*/ 603 h 983"/>
                <a:gd name="T96" fmla="*/ 974 w 1149"/>
                <a:gd name="T97" fmla="*/ 603 h 983"/>
                <a:gd name="T98" fmla="*/ 974 w 1149"/>
                <a:gd name="T99" fmla="*/ 603 h 983"/>
                <a:gd name="T100" fmla="*/ 962 w 1149"/>
                <a:gd name="T101" fmla="*/ 689 h 983"/>
                <a:gd name="T102" fmla="*/ 1015 w 1149"/>
                <a:gd name="T103" fmla="*/ 689 h 983"/>
                <a:gd name="T104" fmla="*/ 1126 w 1149"/>
                <a:gd name="T105" fmla="*/ 575 h 983"/>
                <a:gd name="T106" fmla="*/ 1142 w 1149"/>
                <a:gd name="T107" fmla="*/ 456 h 983"/>
                <a:gd name="T108" fmla="*/ 1031 w 1149"/>
                <a:gd name="T109" fmla="*/ 344 h 983"/>
                <a:gd name="T110" fmla="*/ 756 w 1149"/>
                <a:gd name="T111" fmla="*/ 184 h 983"/>
                <a:gd name="T112" fmla="*/ 577 w 1149"/>
                <a:gd name="T113" fmla="*/ 369 h 983"/>
                <a:gd name="T114" fmla="*/ 398 w 1149"/>
                <a:gd name="T115" fmla="*/ 184 h 983"/>
                <a:gd name="T116" fmla="*/ 577 w 1149"/>
                <a:gd name="T117" fmla="*/ 0 h 983"/>
                <a:gd name="T118" fmla="*/ 756 w 1149"/>
                <a:gd name="T119" fmla="*/ 184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49" h="983">
                  <a:moveTo>
                    <a:pt x="737" y="427"/>
                  </a:moveTo>
                  <a:lnTo>
                    <a:pt x="640" y="427"/>
                  </a:lnTo>
                  <a:cubicBezTo>
                    <a:pt x="641" y="437"/>
                    <a:pt x="642" y="483"/>
                    <a:pt x="616" y="502"/>
                  </a:cubicBezTo>
                  <a:cubicBezTo>
                    <a:pt x="616" y="502"/>
                    <a:pt x="658" y="735"/>
                    <a:pt x="640" y="810"/>
                  </a:cubicBezTo>
                  <a:cubicBezTo>
                    <a:pt x="633" y="842"/>
                    <a:pt x="606" y="921"/>
                    <a:pt x="575" y="921"/>
                  </a:cubicBezTo>
                  <a:cubicBezTo>
                    <a:pt x="544" y="920"/>
                    <a:pt x="520" y="841"/>
                    <a:pt x="514" y="810"/>
                  </a:cubicBezTo>
                  <a:cubicBezTo>
                    <a:pt x="499" y="735"/>
                    <a:pt x="549" y="503"/>
                    <a:pt x="549" y="503"/>
                  </a:cubicBezTo>
                  <a:cubicBezTo>
                    <a:pt x="541" y="500"/>
                    <a:pt x="527" y="486"/>
                    <a:pt x="524" y="427"/>
                  </a:cubicBezTo>
                  <a:lnTo>
                    <a:pt x="417" y="427"/>
                  </a:lnTo>
                  <a:lnTo>
                    <a:pt x="417" y="427"/>
                  </a:lnTo>
                  <a:cubicBezTo>
                    <a:pt x="320" y="427"/>
                    <a:pt x="229" y="510"/>
                    <a:pt x="241" y="612"/>
                  </a:cubicBezTo>
                  <a:lnTo>
                    <a:pt x="266" y="801"/>
                  </a:lnTo>
                  <a:cubicBezTo>
                    <a:pt x="286" y="902"/>
                    <a:pt x="345" y="983"/>
                    <a:pt x="443" y="983"/>
                  </a:cubicBezTo>
                  <a:lnTo>
                    <a:pt x="711" y="983"/>
                  </a:lnTo>
                  <a:cubicBezTo>
                    <a:pt x="809" y="983"/>
                    <a:pt x="868" y="899"/>
                    <a:pt x="888" y="799"/>
                  </a:cubicBezTo>
                  <a:lnTo>
                    <a:pt x="913" y="609"/>
                  </a:lnTo>
                  <a:cubicBezTo>
                    <a:pt x="925" y="510"/>
                    <a:pt x="834" y="427"/>
                    <a:pt x="737" y="427"/>
                  </a:cubicBezTo>
                  <a:close/>
                  <a:moveTo>
                    <a:pt x="218" y="308"/>
                  </a:moveTo>
                  <a:cubicBezTo>
                    <a:pt x="280" y="308"/>
                    <a:pt x="330" y="258"/>
                    <a:pt x="330" y="196"/>
                  </a:cubicBezTo>
                  <a:cubicBezTo>
                    <a:pt x="330" y="134"/>
                    <a:pt x="280" y="83"/>
                    <a:pt x="218" y="83"/>
                  </a:cubicBezTo>
                  <a:cubicBezTo>
                    <a:pt x="156" y="83"/>
                    <a:pt x="105" y="134"/>
                    <a:pt x="105" y="196"/>
                  </a:cubicBezTo>
                  <a:cubicBezTo>
                    <a:pt x="105" y="258"/>
                    <a:pt x="156" y="308"/>
                    <a:pt x="218" y="308"/>
                  </a:cubicBezTo>
                  <a:close/>
                  <a:moveTo>
                    <a:pt x="318" y="344"/>
                  </a:moveTo>
                  <a:lnTo>
                    <a:pt x="118" y="344"/>
                  </a:lnTo>
                  <a:lnTo>
                    <a:pt x="118" y="343"/>
                  </a:lnTo>
                  <a:cubicBezTo>
                    <a:pt x="57" y="343"/>
                    <a:pt x="0" y="395"/>
                    <a:pt x="7" y="458"/>
                  </a:cubicBezTo>
                  <a:lnTo>
                    <a:pt x="23" y="577"/>
                  </a:lnTo>
                  <a:cubicBezTo>
                    <a:pt x="35" y="639"/>
                    <a:pt x="73" y="689"/>
                    <a:pt x="134" y="689"/>
                  </a:cubicBezTo>
                  <a:lnTo>
                    <a:pt x="191" y="689"/>
                  </a:lnTo>
                  <a:lnTo>
                    <a:pt x="180" y="606"/>
                  </a:lnTo>
                  <a:lnTo>
                    <a:pt x="180" y="606"/>
                  </a:lnTo>
                  <a:lnTo>
                    <a:pt x="180" y="606"/>
                  </a:lnTo>
                  <a:cubicBezTo>
                    <a:pt x="173" y="549"/>
                    <a:pt x="191" y="493"/>
                    <a:pt x="231" y="449"/>
                  </a:cubicBezTo>
                  <a:cubicBezTo>
                    <a:pt x="252" y="425"/>
                    <a:pt x="279" y="406"/>
                    <a:pt x="308" y="393"/>
                  </a:cubicBezTo>
                  <a:cubicBezTo>
                    <a:pt x="333" y="379"/>
                    <a:pt x="359" y="371"/>
                    <a:pt x="387" y="367"/>
                  </a:cubicBezTo>
                  <a:cubicBezTo>
                    <a:pt x="367" y="352"/>
                    <a:pt x="343" y="344"/>
                    <a:pt x="318" y="344"/>
                  </a:cubicBezTo>
                  <a:close/>
                  <a:moveTo>
                    <a:pt x="931" y="308"/>
                  </a:moveTo>
                  <a:cubicBezTo>
                    <a:pt x="993" y="308"/>
                    <a:pt x="1043" y="258"/>
                    <a:pt x="1043" y="196"/>
                  </a:cubicBezTo>
                  <a:cubicBezTo>
                    <a:pt x="1043" y="134"/>
                    <a:pt x="993" y="83"/>
                    <a:pt x="931" y="83"/>
                  </a:cubicBezTo>
                  <a:cubicBezTo>
                    <a:pt x="869" y="83"/>
                    <a:pt x="819" y="134"/>
                    <a:pt x="819" y="196"/>
                  </a:cubicBezTo>
                  <a:cubicBezTo>
                    <a:pt x="819" y="258"/>
                    <a:pt x="869" y="308"/>
                    <a:pt x="931" y="308"/>
                  </a:cubicBezTo>
                  <a:close/>
                  <a:moveTo>
                    <a:pt x="1031" y="344"/>
                  </a:moveTo>
                  <a:lnTo>
                    <a:pt x="831" y="344"/>
                  </a:lnTo>
                  <a:lnTo>
                    <a:pt x="831" y="343"/>
                  </a:lnTo>
                  <a:cubicBezTo>
                    <a:pt x="806" y="343"/>
                    <a:pt x="782" y="352"/>
                    <a:pt x="763" y="366"/>
                  </a:cubicBezTo>
                  <a:cubicBezTo>
                    <a:pt x="792" y="370"/>
                    <a:pt x="821" y="379"/>
                    <a:pt x="847" y="393"/>
                  </a:cubicBezTo>
                  <a:cubicBezTo>
                    <a:pt x="877" y="406"/>
                    <a:pt x="903" y="426"/>
                    <a:pt x="925" y="450"/>
                  </a:cubicBezTo>
                  <a:cubicBezTo>
                    <a:pt x="963" y="494"/>
                    <a:pt x="981" y="548"/>
                    <a:pt x="974" y="603"/>
                  </a:cubicBezTo>
                  <a:lnTo>
                    <a:pt x="974" y="603"/>
                  </a:lnTo>
                  <a:lnTo>
                    <a:pt x="974" y="603"/>
                  </a:lnTo>
                  <a:lnTo>
                    <a:pt x="962" y="689"/>
                  </a:lnTo>
                  <a:lnTo>
                    <a:pt x="1015" y="689"/>
                  </a:lnTo>
                  <a:cubicBezTo>
                    <a:pt x="1076" y="689"/>
                    <a:pt x="1114" y="637"/>
                    <a:pt x="1126" y="575"/>
                  </a:cubicBezTo>
                  <a:lnTo>
                    <a:pt x="1142" y="456"/>
                  </a:lnTo>
                  <a:cubicBezTo>
                    <a:pt x="1149" y="395"/>
                    <a:pt x="1092" y="344"/>
                    <a:pt x="1031" y="344"/>
                  </a:cubicBezTo>
                  <a:close/>
                  <a:moveTo>
                    <a:pt x="756" y="184"/>
                  </a:moveTo>
                  <a:cubicBezTo>
                    <a:pt x="756" y="286"/>
                    <a:pt x="676" y="369"/>
                    <a:pt x="577" y="369"/>
                  </a:cubicBezTo>
                  <a:cubicBezTo>
                    <a:pt x="478" y="369"/>
                    <a:pt x="398" y="286"/>
                    <a:pt x="398" y="184"/>
                  </a:cubicBezTo>
                  <a:cubicBezTo>
                    <a:pt x="398" y="82"/>
                    <a:pt x="478" y="0"/>
                    <a:pt x="577" y="0"/>
                  </a:cubicBezTo>
                  <a:cubicBezTo>
                    <a:pt x="676" y="0"/>
                    <a:pt x="756" y="82"/>
                    <a:pt x="756" y="18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7043691" y="3474722"/>
              <a:ext cx="526251" cy="527891"/>
            </a:xfrm>
            <a:custGeom>
              <a:avLst/>
              <a:gdLst>
                <a:gd name="T0" fmla="*/ 504 w 1008"/>
                <a:gd name="T1" fmla="*/ 1009 h 1009"/>
                <a:gd name="T2" fmla="*/ 0 w 1008"/>
                <a:gd name="T3" fmla="*/ 504 h 1009"/>
                <a:gd name="T4" fmla="*/ 504 w 1008"/>
                <a:gd name="T5" fmla="*/ 0 h 1009"/>
                <a:gd name="T6" fmla="*/ 1008 w 1008"/>
                <a:gd name="T7" fmla="*/ 504 h 1009"/>
                <a:gd name="T8" fmla="*/ 504 w 1008"/>
                <a:gd name="T9" fmla="*/ 1009 h 1009"/>
                <a:gd name="T10" fmla="*/ 725 w 1008"/>
                <a:gd name="T11" fmla="*/ 769 h 1009"/>
                <a:gd name="T12" fmla="*/ 725 w 1008"/>
                <a:gd name="T13" fmla="*/ 769 h 1009"/>
                <a:gd name="T14" fmla="*/ 538 w 1008"/>
                <a:gd name="T15" fmla="*/ 586 h 1009"/>
                <a:gd name="T16" fmla="*/ 504 w 1008"/>
                <a:gd name="T17" fmla="*/ 592 h 1009"/>
                <a:gd name="T18" fmla="*/ 416 w 1008"/>
                <a:gd name="T19" fmla="*/ 504 h 1009"/>
                <a:gd name="T20" fmla="*/ 456 w 1008"/>
                <a:gd name="T21" fmla="*/ 431 h 1009"/>
                <a:gd name="T22" fmla="*/ 456 w 1008"/>
                <a:gd name="T23" fmla="*/ 179 h 1009"/>
                <a:gd name="T24" fmla="*/ 553 w 1008"/>
                <a:gd name="T25" fmla="*/ 179 h 1009"/>
                <a:gd name="T26" fmla="*/ 553 w 1008"/>
                <a:gd name="T27" fmla="*/ 431 h 1009"/>
                <a:gd name="T28" fmla="*/ 592 w 1008"/>
                <a:gd name="T29" fmla="*/ 504 h 1009"/>
                <a:gd name="T30" fmla="*/ 586 w 1008"/>
                <a:gd name="T31" fmla="*/ 536 h 1009"/>
                <a:gd name="T32" fmla="*/ 774 w 1008"/>
                <a:gd name="T33" fmla="*/ 719 h 1009"/>
                <a:gd name="T34" fmla="*/ 725 w 1008"/>
                <a:gd name="T35" fmla="*/ 769 h 1009"/>
                <a:gd name="T36" fmla="*/ 168 w 1008"/>
                <a:gd name="T37" fmla="*/ 471 h 1009"/>
                <a:gd name="T38" fmla="*/ 168 w 1008"/>
                <a:gd name="T39" fmla="*/ 471 h 1009"/>
                <a:gd name="T40" fmla="*/ 234 w 1008"/>
                <a:gd name="T41" fmla="*/ 471 h 1009"/>
                <a:gd name="T42" fmla="*/ 234 w 1008"/>
                <a:gd name="T43" fmla="*/ 538 h 1009"/>
                <a:gd name="T44" fmla="*/ 168 w 1008"/>
                <a:gd name="T45" fmla="*/ 538 h 1009"/>
                <a:gd name="T46" fmla="*/ 168 w 1008"/>
                <a:gd name="T47" fmla="*/ 471 h 1009"/>
                <a:gd name="T48" fmla="*/ 774 w 1008"/>
                <a:gd name="T49" fmla="*/ 471 h 1009"/>
                <a:gd name="T50" fmla="*/ 774 w 1008"/>
                <a:gd name="T51" fmla="*/ 471 h 1009"/>
                <a:gd name="T52" fmla="*/ 840 w 1008"/>
                <a:gd name="T53" fmla="*/ 471 h 1009"/>
                <a:gd name="T54" fmla="*/ 840 w 1008"/>
                <a:gd name="T55" fmla="*/ 538 h 1009"/>
                <a:gd name="T56" fmla="*/ 774 w 1008"/>
                <a:gd name="T57" fmla="*/ 538 h 1009"/>
                <a:gd name="T58" fmla="*/ 774 w 1008"/>
                <a:gd name="T59" fmla="*/ 471 h 1009"/>
                <a:gd name="T60" fmla="*/ 470 w 1008"/>
                <a:gd name="T61" fmla="*/ 840 h 1009"/>
                <a:gd name="T62" fmla="*/ 470 w 1008"/>
                <a:gd name="T63" fmla="*/ 840 h 1009"/>
                <a:gd name="T64" fmla="*/ 470 w 1008"/>
                <a:gd name="T65" fmla="*/ 775 h 1009"/>
                <a:gd name="T66" fmla="*/ 538 w 1008"/>
                <a:gd name="T67" fmla="*/ 775 h 1009"/>
                <a:gd name="T68" fmla="*/ 538 w 1008"/>
                <a:gd name="T69" fmla="*/ 840 h 1009"/>
                <a:gd name="T70" fmla="*/ 470 w 1008"/>
                <a:gd name="T71" fmla="*/ 840 h 1009"/>
                <a:gd name="T72" fmla="*/ 504 w 1008"/>
                <a:gd name="T73" fmla="*/ 912 h 1009"/>
                <a:gd name="T74" fmla="*/ 504 w 1008"/>
                <a:gd name="T75" fmla="*/ 912 h 1009"/>
                <a:gd name="T76" fmla="*/ 912 w 1008"/>
                <a:gd name="T77" fmla="*/ 504 h 1009"/>
                <a:gd name="T78" fmla="*/ 504 w 1008"/>
                <a:gd name="T79" fmla="*/ 97 h 1009"/>
                <a:gd name="T80" fmla="*/ 96 w 1008"/>
                <a:gd name="T81" fmla="*/ 504 h 1009"/>
                <a:gd name="T82" fmla="*/ 504 w 1008"/>
                <a:gd name="T83" fmla="*/ 912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8" h="1009">
                  <a:moveTo>
                    <a:pt x="504" y="1009"/>
                  </a:moveTo>
                  <a:cubicBezTo>
                    <a:pt x="226" y="1009"/>
                    <a:pt x="0" y="783"/>
                    <a:pt x="0" y="504"/>
                  </a:cubicBezTo>
                  <a:cubicBezTo>
                    <a:pt x="0" y="226"/>
                    <a:pt x="226" y="0"/>
                    <a:pt x="504" y="0"/>
                  </a:cubicBezTo>
                  <a:cubicBezTo>
                    <a:pt x="782" y="0"/>
                    <a:pt x="1008" y="226"/>
                    <a:pt x="1008" y="504"/>
                  </a:cubicBezTo>
                  <a:cubicBezTo>
                    <a:pt x="1008" y="783"/>
                    <a:pt x="782" y="1009"/>
                    <a:pt x="504" y="1009"/>
                  </a:cubicBezTo>
                  <a:close/>
                  <a:moveTo>
                    <a:pt x="725" y="769"/>
                  </a:moveTo>
                  <a:lnTo>
                    <a:pt x="725" y="769"/>
                  </a:lnTo>
                  <a:lnTo>
                    <a:pt x="538" y="586"/>
                  </a:lnTo>
                  <a:cubicBezTo>
                    <a:pt x="528" y="590"/>
                    <a:pt x="516" y="592"/>
                    <a:pt x="504" y="592"/>
                  </a:cubicBezTo>
                  <a:cubicBezTo>
                    <a:pt x="455" y="592"/>
                    <a:pt x="416" y="553"/>
                    <a:pt x="416" y="504"/>
                  </a:cubicBezTo>
                  <a:cubicBezTo>
                    <a:pt x="416" y="474"/>
                    <a:pt x="432" y="447"/>
                    <a:pt x="456" y="431"/>
                  </a:cubicBezTo>
                  <a:lnTo>
                    <a:pt x="456" y="179"/>
                  </a:lnTo>
                  <a:cubicBezTo>
                    <a:pt x="456" y="115"/>
                    <a:pt x="553" y="115"/>
                    <a:pt x="553" y="179"/>
                  </a:cubicBezTo>
                  <a:lnTo>
                    <a:pt x="553" y="431"/>
                  </a:lnTo>
                  <a:cubicBezTo>
                    <a:pt x="576" y="447"/>
                    <a:pt x="592" y="474"/>
                    <a:pt x="592" y="504"/>
                  </a:cubicBezTo>
                  <a:cubicBezTo>
                    <a:pt x="592" y="516"/>
                    <a:pt x="590" y="526"/>
                    <a:pt x="586" y="536"/>
                  </a:cubicBezTo>
                  <a:lnTo>
                    <a:pt x="774" y="719"/>
                  </a:lnTo>
                  <a:cubicBezTo>
                    <a:pt x="806" y="751"/>
                    <a:pt x="758" y="801"/>
                    <a:pt x="725" y="769"/>
                  </a:cubicBezTo>
                  <a:close/>
                  <a:moveTo>
                    <a:pt x="168" y="471"/>
                  </a:moveTo>
                  <a:lnTo>
                    <a:pt x="168" y="471"/>
                  </a:lnTo>
                  <a:lnTo>
                    <a:pt x="234" y="471"/>
                  </a:lnTo>
                  <a:cubicBezTo>
                    <a:pt x="278" y="471"/>
                    <a:pt x="278" y="538"/>
                    <a:pt x="234" y="538"/>
                  </a:cubicBezTo>
                  <a:lnTo>
                    <a:pt x="168" y="538"/>
                  </a:lnTo>
                  <a:cubicBezTo>
                    <a:pt x="123" y="538"/>
                    <a:pt x="123" y="471"/>
                    <a:pt x="168" y="471"/>
                  </a:cubicBezTo>
                  <a:close/>
                  <a:moveTo>
                    <a:pt x="774" y="471"/>
                  </a:moveTo>
                  <a:lnTo>
                    <a:pt x="774" y="471"/>
                  </a:lnTo>
                  <a:lnTo>
                    <a:pt x="840" y="471"/>
                  </a:lnTo>
                  <a:cubicBezTo>
                    <a:pt x="885" y="471"/>
                    <a:pt x="885" y="538"/>
                    <a:pt x="840" y="538"/>
                  </a:cubicBezTo>
                  <a:lnTo>
                    <a:pt x="774" y="538"/>
                  </a:lnTo>
                  <a:cubicBezTo>
                    <a:pt x="730" y="538"/>
                    <a:pt x="730" y="471"/>
                    <a:pt x="774" y="471"/>
                  </a:cubicBezTo>
                  <a:close/>
                  <a:moveTo>
                    <a:pt x="470" y="840"/>
                  </a:moveTo>
                  <a:lnTo>
                    <a:pt x="470" y="840"/>
                  </a:lnTo>
                  <a:lnTo>
                    <a:pt x="470" y="775"/>
                  </a:lnTo>
                  <a:cubicBezTo>
                    <a:pt x="470" y="730"/>
                    <a:pt x="538" y="730"/>
                    <a:pt x="538" y="775"/>
                  </a:cubicBezTo>
                  <a:lnTo>
                    <a:pt x="538" y="840"/>
                  </a:lnTo>
                  <a:cubicBezTo>
                    <a:pt x="538" y="885"/>
                    <a:pt x="470" y="885"/>
                    <a:pt x="470" y="840"/>
                  </a:cubicBezTo>
                  <a:close/>
                  <a:moveTo>
                    <a:pt x="504" y="912"/>
                  </a:moveTo>
                  <a:lnTo>
                    <a:pt x="504" y="912"/>
                  </a:lnTo>
                  <a:cubicBezTo>
                    <a:pt x="729" y="912"/>
                    <a:pt x="912" y="730"/>
                    <a:pt x="912" y="504"/>
                  </a:cubicBezTo>
                  <a:cubicBezTo>
                    <a:pt x="912" y="279"/>
                    <a:pt x="729" y="97"/>
                    <a:pt x="504" y="97"/>
                  </a:cubicBezTo>
                  <a:cubicBezTo>
                    <a:pt x="279" y="97"/>
                    <a:pt x="96" y="279"/>
                    <a:pt x="96" y="504"/>
                  </a:cubicBezTo>
                  <a:cubicBezTo>
                    <a:pt x="96" y="730"/>
                    <a:pt x="279" y="912"/>
                    <a:pt x="504" y="91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68571" tIns="34285" rIns="68571" bIns="34285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421528" y="4525290"/>
              <a:ext cx="580037" cy="538318"/>
              <a:chOff x="5928340" y="670992"/>
              <a:chExt cx="506444" cy="470018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Freeform 36"/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5993909" y="670992"/>
                <a:ext cx="241151" cy="160240"/>
              </a:xfrm>
              <a:custGeom>
                <a:avLst/>
                <a:gdLst>
                  <a:gd name="T0" fmla="*/ 133 w 372"/>
                  <a:gd name="T1" fmla="*/ 185 h 247"/>
                  <a:gd name="T2" fmla="*/ 118 w 372"/>
                  <a:gd name="T3" fmla="*/ 152 h 247"/>
                  <a:gd name="T4" fmla="*/ 136 w 372"/>
                  <a:gd name="T5" fmla="*/ 115 h 247"/>
                  <a:gd name="T6" fmla="*/ 180 w 372"/>
                  <a:gd name="T7" fmla="*/ 100 h 247"/>
                  <a:gd name="T8" fmla="*/ 180 w 372"/>
                  <a:gd name="T9" fmla="*/ 84 h 247"/>
                  <a:gd name="T10" fmla="*/ 205 w 372"/>
                  <a:gd name="T11" fmla="*/ 84 h 247"/>
                  <a:gd name="T12" fmla="*/ 205 w 372"/>
                  <a:gd name="T13" fmla="*/ 99 h 247"/>
                  <a:gd name="T14" fmla="*/ 246 w 372"/>
                  <a:gd name="T15" fmla="*/ 114 h 247"/>
                  <a:gd name="T16" fmla="*/ 263 w 372"/>
                  <a:gd name="T17" fmla="*/ 152 h 247"/>
                  <a:gd name="T18" fmla="*/ 221 w 372"/>
                  <a:gd name="T19" fmla="*/ 152 h 247"/>
                  <a:gd name="T20" fmla="*/ 215 w 372"/>
                  <a:gd name="T21" fmla="*/ 136 h 247"/>
                  <a:gd name="T22" fmla="*/ 167 w 372"/>
                  <a:gd name="T23" fmla="*/ 134 h 247"/>
                  <a:gd name="T24" fmla="*/ 167 w 372"/>
                  <a:gd name="T25" fmla="*/ 156 h 247"/>
                  <a:gd name="T26" fmla="*/ 217 w 372"/>
                  <a:gd name="T27" fmla="*/ 171 h 247"/>
                  <a:gd name="T28" fmla="*/ 251 w 372"/>
                  <a:gd name="T29" fmla="*/ 188 h 247"/>
                  <a:gd name="T30" fmla="*/ 266 w 372"/>
                  <a:gd name="T31" fmla="*/ 223 h 247"/>
                  <a:gd name="T32" fmla="*/ 265 w 372"/>
                  <a:gd name="T33" fmla="*/ 234 h 247"/>
                  <a:gd name="T34" fmla="*/ 259 w 372"/>
                  <a:gd name="T35" fmla="*/ 246 h 247"/>
                  <a:gd name="T36" fmla="*/ 222 w 372"/>
                  <a:gd name="T37" fmla="*/ 230 h 247"/>
                  <a:gd name="T38" fmla="*/ 217 w 372"/>
                  <a:gd name="T39" fmla="*/ 217 h 247"/>
                  <a:gd name="T40" fmla="*/ 133 w 372"/>
                  <a:gd name="T41" fmla="*/ 185 h 247"/>
                  <a:gd name="T42" fmla="*/ 191 w 372"/>
                  <a:gd name="T43" fmla="*/ 39 h 247"/>
                  <a:gd name="T44" fmla="*/ 83 w 372"/>
                  <a:gd name="T45" fmla="*/ 83 h 247"/>
                  <a:gd name="T46" fmla="*/ 39 w 372"/>
                  <a:gd name="T47" fmla="*/ 191 h 247"/>
                  <a:gd name="T48" fmla="*/ 44 w 372"/>
                  <a:gd name="T49" fmla="*/ 231 h 247"/>
                  <a:gd name="T50" fmla="*/ 9 w 372"/>
                  <a:gd name="T51" fmla="*/ 247 h 247"/>
                  <a:gd name="T52" fmla="*/ 0 w 372"/>
                  <a:gd name="T53" fmla="*/ 191 h 247"/>
                  <a:gd name="T54" fmla="*/ 56 w 372"/>
                  <a:gd name="T55" fmla="*/ 56 h 247"/>
                  <a:gd name="T56" fmla="*/ 191 w 372"/>
                  <a:gd name="T57" fmla="*/ 0 h 247"/>
                  <a:gd name="T58" fmla="*/ 326 w 372"/>
                  <a:gd name="T59" fmla="*/ 56 h 247"/>
                  <a:gd name="T60" fmla="*/ 372 w 372"/>
                  <a:gd name="T61" fmla="*/ 132 h 247"/>
                  <a:gd name="T62" fmla="*/ 339 w 372"/>
                  <a:gd name="T63" fmla="*/ 152 h 247"/>
                  <a:gd name="T64" fmla="*/ 299 w 372"/>
                  <a:gd name="T65" fmla="*/ 83 h 247"/>
                  <a:gd name="T66" fmla="*/ 191 w 372"/>
                  <a:gd name="T67" fmla="*/ 3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2" h="247">
                    <a:moveTo>
                      <a:pt x="133" y="185"/>
                    </a:moveTo>
                    <a:cubicBezTo>
                      <a:pt x="123" y="177"/>
                      <a:pt x="118" y="166"/>
                      <a:pt x="118" y="152"/>
                    </a:cubicBezTo>
                    <a:cubicBezTo>
                      <a:pt x="118" y="136"/>
                      <a:pt x="124" y="124"/>
                      <a:pt x="136" y="115"/>
                    </a:cubicBezTo>
                    <a:cubicBezTo>
                      <a:pt x="147" y="105"/>
                      <a:pt x="160" y="100"/>
                      <a:pt x="180" y="100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205" y="84"/>
                      <a:pt x="205" y="84"/>
                      <a:pt x="205" y="84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24" y="100"/>
                      <a:pt x="235" y="104"/>
                      <a:pt x="246" y="114"/>
                    </a:cubicBezTo>
                    <a:cubicBezTo>
                      <a:pt x="257" y="123"/>
                      <a:pt x="262" y="136"/>
                      <a:pt x="263" y="152"/>
                    </a:cubicBezTo>
                    <a:cubicBezTo>
                      <a:pt x="221" y="152"/>
                      <a:pt x="221" y="152"/>
                      <a:pt x="221" y="152"/>
                    </a:cubicBezTo>
                    <a:cubicBezTo>
                      <a:pt x="220" y="145"/>
                      <a:pt x="218" y="140"/>
                      <a:pt x="215" y="136"/>
                    </a:cubicBezTo>
                    <a:cubicBezTo>
                      <a:pt x="208" y="128"/>
                      <a:pt x="176" y="128"/>
                      <a:pt x="167" y="134"/>
                    </a:cubicBezTo>
                    <a:cubicBezTo>
                      <a:pt x="161" y="139"/>
                      <a:pt x="160" y="151"/>
                      <a:pt x="167" y="156"/>
                    </a:cubicBezTo>
                    <a:cubicBezTo>
                      <a:pt x="175" y="162"/>
                      <a:pt x="205" y="167"/>
                      <a:pt x="217" y="171"/>
                    </a:cubicBezTo>
                    <a:cubicBezTo>
                      <a:pt x="232" y="176"/>
                      <a:pt x="244" y="181"/>
                      <a:pt x="251" y="188"/>
                    </a:cubicBezTo>
                    <a:cubicBezTo>
                      <a:pt x="261" y="197"/>
                      <a:pt x="266" y="208"/>
                      <a:pt x="266" y="223"/>
                    </a:cubicBezTo>
                    <a:cubicBezTo>
                      <a:pt x="266" y="227"/>
                      <a:pt x="266" y="231"/>
                      <a:pt x="265" y="234"/>
                    </a:cubicBezTo>
                    <a:cubicBezTo>
                      <a:pt x="263" y="238"/>
                      <a:pt x="261" y="242"/>
                      <a:pt x="259" y="246"/>
                    </a:cubicBezTo>
                    <a:cubicBezTo>
                      <a:pt x="247" y="240"/>
                      <a:pt x="235" y="235"/>
                      <a:pt x="222" y="230"/>
                    </a:cubicBezTo>
                    <a:cubicBezTo>
                      <a:pt x="223" y="225"/>
                      <a:pt x="221" y="220"/>
                      <a:pt x="217" y="217"/>
                    </a:cubicBezTo>
                    <a:cubicBezTo>
                      <a:pt x="200" y="204"/>
                      <a:pt x="158" y="207"/>
                      <a:pt x="133" y="185"/>
                    </a:cubicBezTo>
                    <a:close/>
                    <a:moveTo>
                      <a:pt x="191" y="39"/>
                    </a:moveTo>
                    <a:cubicBezTo>
                      <a:pt x="149" y="39"/>
                      <a:pt x="111" y="56"/>
                      <a:pt x="83" y="83"/>
                    </a:cubicBezTo>
                    <a:cubicBezTo>
                      <a:pt x="56" y="111"/>
                      <a:pt x="39" y="149"/>
                      <a:pt x="39" y="191"/>
                    </a:cubicBezTo>
                    <a:cubicBezTo>
                      <a:pt x="39" y="205"/>
                      <a:pt x="40" y="219"/>
                      <a:pt x="44" y="231"/>
                    </a:cubicBezTo>
                    <a:cubicBezTo>
                      <a:pt x="32" y="236"/>
                      <a:pt x="20" y="241"/>
                      <a:pt x="9" y="247"/>
                    </a:cubicBezTo>
                    <a:cubicBezTo>
                      <a:pt x="3" y="229"/>
                      <a:pt x="0" y="210"/>
                      <a:pt x="0" y="191"/>
                    </a:cubicBezTo>
                    <a:cubicBezTo>
                      <a:pt x="0" y="138"/>
                      <a:pt x="22" y="91"/>
                      <a:pt x="56" y="56"/>
                    </a:cubicBezTo>
                    <a:cubicBezTo>
                      <a:pt x="91" y="22"/>
                      <a:pt x="138" y="0"/>
                      <a:pt x="191" y="0"/>
                    </a:cubicBezTo>
                    <a:cubicBezTo>
                      <a:pt x="244" y="0"/>
                      <a:pt x="291" y="22"/>
                      <a:pt x="326" y="56"/>
                    </a:cubicBezTo>
                    <a:cubicBezTo>
                      <a:pt x="347" y="77"/>
                      <a:pt x="363" y="103"/>
                      <a:pt x="372" y="132"/>
                    </a:cubicBezTo>
                    <a:cubicBezTo>
                      <a:pt x="361" y="138"/>
                      <a:pt x="349" y="145"/>
                      <a:pt x="339" y="152"/>
                    </a:cubicBezTo>
                    <a:cubicBezTo>
                      <a:pt x="332" y="126"/>
                      <a:pt x="318" y="102"/>
                      <a:pt x="299" y="83"/>
                    </a:cubicBezTo>
                    <a:cubicBezTo>
                      <a:pt x="271" y="56"/>
                      <a:pt x="233" y="39"/>
                      <a:pt x="191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37"/>
              <p:cNvSpPr>
                <a:spLocks noEditPoint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6183208" y="766203"/>
                <a:ext cx="251576" cy="263409"/>
              </a:xfrm>
              <a:custGeom>
                <a:avLst/>
                <a:gdLst>
                  <a:gd name="T0" fmla="*/ 41 w 388"/>
                  <a:gd name="T1" fmla="*/ 59 h 406"/>
                  <a:gd name="T2" fmla="*/ 185 w 388"/>
                  <a:gd name="T3" fmla="*/ 0 h 406"/>
                  <a:gd name="T4" fmla="*/ 329 w 388"/>
                  <a:gd name="T5" fmla="*/ 59 h 406"/>
                  <a:gd name="T6" fmla="*/ 388 w 388"/>
                  <a:gd name="T7" fmla="*/ 203 h 406"/>
                  <a:gd name="T8" fmla="*/ 329 w 388"/>
                  <a:gd name="T9" fmla="*/ 347 h 406"/>
                  <a:gd name="T10" fmla="*/ 185 w 388"/>
                  <a:gd name="T11" fmla="*/ 406 h 406"/>
                  <a:gd name="T12" fmla="*/ 111 w 388"/>
                  <a:gd name="T13" fmla="*/ 393 h 406"/>
                  <a:gd name="T14" fmla="*/ 116 w 388"/>
                  <a:gd name="T15" fmla="*/ 342 h 406"/>
                  <a:gd name="T16" fmla="*/ 36 w 388"/>
                  <a:gd name="T17" fmla="*/ 149 h 406"/>
                  <a:gd name="T18" fmla="*/ 0 w 388"/>
                  <a:gd name="T19" fmla="*/ 119 h 406"/>
                  <a:gd name="T20" fmla="*/ 41 w 388"/>
                  <a:gd name="T21" fmla="*/ 59 h 406"/>
                  <a:gd name="T22" fmla="*/ 123 w 388"/>
                  <a:gd name="T23" fmla="*/ 197 h 406"/>
                  <a:gd name="T24" fmla="*/ 107 w 388"/>
                  <a:gd name="T25" fmla="*/ 161 h 406"/>
                  <a:gd name="T26" fmla="*/ 126 w 388"/>
                  <a:gd name="T27" fmla="*/ 121 h 406"/>
                  <a:gd name="T28" fmla="*/ 173 w 388"/>
                  <a:gd name="T29" fmla="*/ 105 h 406"/>
                  <a:gd name="T30" fmla="*/ 173 w 388"/>
                  <a:gd name="T31" fmla="*/ 88 h 406"/>
                  <a:gd name="T32" fmla="*/ 200 w 388"/>
                  <a:gd name="T33" fmla="*/ 88 h 406"/>
                  <a:gd name="T34" fmla="*/ 200 w 388"/>
                  <a:gd name="T35" fmla="*/ 104 h 406"/>
                  <a:gd name="T36" fmla="*/ 244 w 388"/>
                  <a:gd name="T37" fmla="*/ 120 h 406"/>
                  <a:gd name="T38" fmla="*/ 262 w 388"/>
                  <a:gd name="T39" fmla="*/ 161 h 406"/>
                  <a:gd name="T40" fmla="*/ 217 w 388"/>
                  <a:gd name="T41" fmla="*/ 161 h 406"/>
                  <a:gd name="T42" fmla="*/ 211 w 388"/>
                  <a:gd name="T43" fmla="*/ 144 h 406"/>
                  <a:gd name="T44" fmla="*/ 160 w 388"/>
                  <a:gd name="T45" fmla="*/ 142 h 406"/>
                  <a:gd name="T46" fmla="*/ 159 w 388"/>
                  <a:gd name="T47" fmla="*/ 165 h 406"/>
                  <a:gd name="T48" fmla="*/ 213 w 388"/>
                  <a:gd name="T49" fmla="*/ 181 h 406"/>
                  <a:gd name="T50" fmla="*/ 250 w 388"/>
                  <a:gd name="T51" fmla="*/ 200 h 406"/>
                  <a:gd name="T52" fmla="*/ 265 w 388"/>
                  <a:gd name="T53" fmla="*/ 237 h 406"/>
                  <a:gd name="T54" fmla="*/ 248 w 388"/>
                  <a:gd name="T55" fmla="*/ 279 h 406"/>
                  <a:gd name="T56" fmla="*/ 198 w 388"/>
                  <a:gd name="T57" fmla="*/ 296 h 406"/>
                  <a:gd name="T58" fmla="*/ 198 w 388"/>
                  <a:gd name="T59" fmla="*/ 318 h 406"/>
                  <a:gd name="T60" fmla="*/ 172 w 388"/>
                  <a:gd name="T61" fmla="*/ 318 h 406"/>
                  <a:gd name="T62" fmla="*/ 172 w 388"/>
                  <a:gd name="T63" fmla="*/ 296 h 406"/>
                  <a:gd name="T64" fmla="*/ 123 w 388"/>
                  <a:gd name="T65" fmla="*/ 279 h 406"/>
                  <a:gd name="T66" fmla="*/ 105 w 388"/>
                  <a:gd name="T67" fmla="*/ 233 h 406"/>
                  <a:gd name="T68" fmla="*/ 152 w 388"/>
                  <a:gd name="T69" fmla="*/ 233 h 406"/>
                  <a:gd name="T70" fmla="*/ 158 w 388"/>
                  <a:gd name="T71" fmla="*/ 254 h 406"/>
                  <a:gd name="T72" fmla="*/ 212 w 388"/>
                  <a:gd name="T73" fmla="*/ 256 h 406"/>
                  <a:gd name="T74" fmla="*/ 213 w 388"/>
                  <a:gd name="T75" fmla="*/ 231 h 406"/>
                  <a:gd name="T76" fmla="*/ 123 w 388"/>
                  <a:gd name="T77" fmla="*/ 197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8" h="406">
                    <a:moveTo>
                      <a:pt x="41" y="59"/>
                    </a:moveTo>
                    <a:cubicBezTo>
                      <a:pt x="78" y="22"/>
                      <a:pt x="129" y="0"/>
                      <a:pt x="185" y="0"/>
                    </a:cubicBezTo>
                    <a:cubicBezTo>
                      <a:pt x="241" y="0"/>
                      <a:pt x="292" y="22"/>
                      <a:pt x="329" y="59"/>
                    </a:cubicBezTo>
                    <a:cubicBezTo>
                      <a:pt x="366" y="96"/>
                      <a:pt x="388" y="147"/>
                      <a:pt x="388" y="203"/>
                    </a:cubicBezTo>
                    <a:cubicBezTo>
                      <a:pt x="388" y="259"/>
                      <a:pt x="366" y="310"/>
                      <a:pt x="329" y="347"/>
                    </a:cubicBezTo>
                    <a:cubicBezTo>
                      <a:pt x="292" y="384"/>
                      <a:pt x="241" y="406"/>
                      <a:pt x="185" y="406"/>
                    </a:cubicBezTo>
                    <a:cubicBezTo>
                      <a:pt x="159" y="406"/>
                      <a:pt x="134" y="401"/>
                      <a:pt x="111" y="393"/>
                    </a:cubicBezTo>
                    <a:cubicBezTo>
                      <a:pt x="114" y="376"/>
                      <a:pt x="116" y="359"/>
                      <a:pt x="116" y="342"/>
                    </a:cubicBezTo>
                    <a:cubicBezTo>
                      <a:pt x="116" y="270"/>
                      <a:pt x="87" y="200"/>
                      <a:pt x="36" y="149"/>
                    </a:cubicBezTo>
                    <a:cubicBezTo>
                      <a:pt x="25" y="138"/>
                      <a:pt x="13" y="128"/>
                      <a:pt x="0" y="119"/>
                    </a:cubicBezTo>
                    <a:cubicBezTo>
                      <a:pt x="10" y="96"/>
                      <a:pt x="24" y="76"/>
                      <a:pt x="41" y="59"/>
                    </a:cubicBezTo>
                    <a:close/>
                    <a:moveTo>
                      <a:pt x="123" y="197"/>
                    </a:moveTo>
                    <a:cubicBezTo>
                      <a:pt x="112" y="188"/>
                      <a:pt x="107" y="176"/>
                      <a:pt x="107" y="161"/>
                    </a:cubicBezTo>
                    <a:cubicBezTo>
                      <a:pt x="107" y="144"/>
                      <a:pt x="113" y="131"/>
                      <a:pt x="126" y="121"/>
                    </a:cubicBezTo>
                    <a:cubicBezTo>
                      <a:pt x="138" y="111"/>
                      <a:pt x="152" y="105"/>
                      <a:pt x="173" y="105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220" y="105"/>
                      <a:pt x="233" y="110"/>
                      <a:pt x="244" y="120"/>
                    </a:cubicBezTo>
                    <a:cubicBezTo>
                      <a:pt x="255" y="130"/>
                      <a:pt x="261" y="143"/>
                      <a:pt x="262" y="161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16" y="154"/>
                      <a:pt x="214" y="148"/>
                      <a:pt x="211" y="144"/>
                    </a:cubicBezTo>
                    <a:cubicBezTo>
                      <a:pt x="203" y="135"/>
                      <a:pt x="168" y="135"/>
                      <a:pt x="160" y="142"/>
                    </a:cubicBezTo>
                    <a:cubicBezTo>
                      <a:pt x="152" y="147"/>
                      <a:pt x="152" y="160"/>
                      <a:pt x="159" y="165"/>
                    </a:cubicBezTo>
                    <a:cubicBezTo>
                      <a:pt x="168" y="172"/>
                      <a:pt x="200" y="177"/>
                      <a:pt x="213" y="181"/>
                    </a:cubicBezTo>
                    <a:cubicBezTo>
                      <a:pt x="229" y="186"/>
                      <a:pt x="242" y="193"/>
                      <a:pt x="250" y="200"/>
                    </a:cubicBezTo>
                    <a:cubicBezTo>
                      <a:pt x="260" y="209"/>
                      <a:pt x="265" y="221"/>
                      <a:pt x="265" y="237"/>
                    </a:cubicBezTo>
                    <a:cubicBezTo>
                      <a:pt x="265" y="256"/>
                      <a:pt x="260" y="270"/>
                      <a:pt x="248" y="279"/>
                    </a:cubicBezTo>
                    <a:cubicBezTo>
                      <a:pt x="236" y="289"/>
                      <a:pt x="222" y="295"/>
                      <a:pt x="198" y="296"/>
                    </a:cubicBezTo>
                    <a:cubicBezTo>
                      <a:pt x="198" y="318"/>
                      <a:pt x="198" y="318"/>
                      <a:pt x="198" y="318"/>
                    </a:cubicBezTo>
                    <a:cubicBezTo>
                      <a:pt x="172" y="318"/>
                      <a:pt x="172" y="318"/>
                      <a:pt x="172" y="318"/>
                    </a:cubicBezTo>
                    <a:cubicBezTo>
                      <a:pt x="172" y="296"/>
                      <a:pt x="172" y="296"/>
                      <a:pt x="172" y="296"/>
                    </a:cubicBezTo>
                    <a:cubicBezTo>
                      <a:pt x="150" y="295"/>
                      <a:pt x="136" y="290"/>
                      <a:pt x="123" y="279"/>
                    </a:cubicBezTo>
                    <a:cubicBezTo>
                      <a:pt x="111" y="268"/>
                      <a:pt x="105" y="252"/>
                      <a:pt x="105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3" y="243"/>
                      <a:pt x="155" y="250"/>
                      <a:pt x="158" y="254"/>
                    </a:cubicBezTo>
                    <a:cubicBezTo>
                      <a:pt x="167" y="265"/>
                      <a:pt x="203" y="263"/>
                      <a:pt x="212" y="256"/>
                    </a:cubicBezTo>
                    <a:cubicBezTo>
                      <a:pt x="220" y="251"/>
                      <a:pt x="221" y="237"/>
                      <a:pt x="213" y="231"/>
                    </a:cubicBezTo>
                    <a:cubicBezTo>
                      <a:pt x="195" y="216"/>
                      <a:pt x="150" y="220"/>
                      <a:pt x="123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" name="Freeform 38"/>
              <p:cNvSpPr>
                <a:spLocks noEditPoint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5928340" y="836444"/>
                <a:ext cx="304799" cy="304566"/>
              </a:xfrm>
              <a:custGeom>
                <a:avLst/>
                <a:gdLst>
                  <a:gd name="T0" fmla="*/ 235 w 470"/>
                  <a:gd name="T1" fmla="*/ 57 h 470"/>
                  <a:gd name="T2" fmla="*/ 109 w 470"/>
                  <a:gd name="T3" fmla="*/ 109 h 470"/>
                  <a:gd name="T4" fmla="*/ 57 w 470"/>
                  <a:gd name="T5" fmla="*/ 235 h 470"/>
                  <a:gd name="T6" fmla="*/ 109 w 470"/>
                  <a:gd name="T7" fmla="*/ 361 h 470"/>
                  <a:gd name="T8" fmla="*/ 235 w 470"/>
                  <a:gd name="T9" fmla="*/ 413 h 470"/>
                  <a:gd name="T10" fmla="*/ 361 w 470"/>
                  <a:gd name="T11" fmla="*/ 361 h 470"/>
                  <a:gd name="T12" fmla="*/ 413 w 470"/>
                  <a:gd name="T13" fmla="*/ 235 h 470"/>
                  <a:gd name="T14" fmla="*/ 361 w 470"/>
                  <a:gd name="T15" fmla="*/ 109 h 470"/>
                  <a:gd name="T16" fmla="*/ 235 w 470"/>
                  <a:gd name="T17" fmla="*/ 57 h 470"/>
                  <a:gd name="T18" fmla="*/ 170 w 470"/>
                  <a:gd name="T19" fmla="*/ 228 h 470"/>
                  <a:gd name="T20" fmla="*/ 154 w 470"/>
                  <a:gd name="T21" fmla="*/ 191 h 470"/>
                  <a:gd name="T22" fmla="*/ 173 w 470"/>
                  <a:gd name="T23" fmla="*/ 149 h 470"/>
                  <a:gd name="T24" fmla="*/ 222 w 470"/>
                  <a:gd name="T25" fmla="*/ 132 h 470"/>
                  <a:gd name="T26" fmla="*/ 222 w 470"/>
                  <a:gd name="T27" fmla="*/ 114 h 470"/>
                  <a:gd name="T28" fmla="*/ 251 w 470"/>
                  <a:gd name="T29" fmla="*/ 114 h 470"/>
                  <a:gd name="T30" fmla="*/ 251 w 470"/>
                  <a:gd name="T31" fmla="*/ 132 h 470"/>
                  <a:gd name="T32" fmla="*/ 296 w 470"/>
                  <a:gd name="T33" fmla="*/ 148 h 470"/>
                  <a:gd name="T34" fmla="*/ 314 w 470"/>
                  <a:gd name="T35" fmla="*/ 190 h 470"/>
                  <a:gd name="T36" fmla="*/ 267 w 470"/>
                  <a:gd name="T37" fmla="*/ 190 h 470"/>
                  <a:gd name="T38" fmla="*/ 262 w 470"/>
                  <a:gd name="T39" fmla="*/ 173 h 470"/>
                  <a:gd name="T40" fmla="*/ 208 w 470"/>
                  <a:gd name="T41" fmla="*/ 171 h 470"/>
                  <a:gd name="T42" fmla="*/ 208 w 470"/>
                  <a:gd name="T43" fmla="*/ 196 h 470"/>
                  <a:gd name="T44" fmla="*/ 264 w 470"/>
                  <a:gd name="T45" fmla="*/ 212 h 470"/>
                  <a:gd name="T46" fmla="*/ 302 w 470"/>
                  <a:gd name="T47" fmla="*/ 231 h 470"/>
                  <a:gd name="T48" fmla="*/ 318 w 470"/>
                  <a:gd name="T49" fmla="*/ 271 h 470"/>
                  <a:gd name="T50" fmla="*/ 300 w 470"/>
                  <a:gd name="T51" fmla="*/ 314 h 470"/>
                  <a:gd name="T52" fmla="*/ 248 w 470"/>
                  <a:gd name="T53" fmla="*/ 333 h 470"/>
                  <a:gd name="T54" fmla="*/ 248 w 470"/>
                  <a:gd name="T55" fmla="*/ 355 h 470"/>
                  <a:gd name="T56" fmla="*/ 219 w 470"/>
                  <a:gd name="T57" fmla="*/ 355 h 470"/>
                  <a:gd name="T58" fmla="*/ 219 w 470"/>
                  <a:gd name="T59" fmla="*/ 333 h 470"/>
                  <a:gd name="T60" fmla="*/ 171 w 470"/>
                  <a:gd name="T61" fmla="*/ 313 h 470"/>
                  <a:gd name="T62" fmla="*/ 151 w 470"/>
                  <a:gd name="T63" fmla="*/ 266 h 470"/>
                  <a:gd name="T64" fmla="*/ 201 w 470"/>
                  <a:gd name="T65" fmla="*/ 266 h 470"/>
                  <a:gd name="T66" fmla="*/ 207 w 470"/>
                  <a:gd name="T67" fmla="*/ 288 h 470"/>
                  <a:gd name="T68" fmla="*/ 263 w 470"/>
                  <a:gd name="T69" fmla="*/ 290 h 470"/>
                  <a:gd name="T70" fmla="*/ 264 w 470"/>
                  <a:gd name="T71" fmla="*/ 264 h 470"/>
                  <a:gd name="T72" fmla="*/ 170 w 470"/>
                  <a:gd name="T73" fmla="*/ 228 h 470"/>
                  <a:gd name="T74" fmla="*/ 69 w 470"/>
                  <a:gd name="T75" fmla="*/ 69 h 470"/>
                  <a:gd name="T76" fmla="*/ 235 w 470"/>
                  <a:gd name="T77" fmla="*/ 0 h 470"/>
                  <a:gd name="T78" fmla="*/ 401 w 470"/>
                  <a:gd name="T79" fmla="*/ 69 h 470"/>
                  <a:gd name="T80" fmla="*/ 470 w 470"/>
                  <a:gd name="T81" fmla="*/ 235 h 470"/>
                  <a:gd name="T82" fmla="*/ 401 w 470"/>
                  <a:gd name="T83" fmla="*/ 401 h 470"/>
                  <a:gd name="T84" fmla="*/ 235 w 470"/>
                  <a:gd name="T85" fmla="*/ 470 h 470"/>
                  <a:gd name="T86" fmla="*/ 69 w 470"/>
                  <a:gd name="T87" fmla="*/ 401 h 470"/>
                  <a:gd name="T88" fmla="*/ 0 w 470"/>
                  <a:gd name="T89" fmla="*/ 235 h 470"/>
                  <a:gd name="T90" fmla="*/ 69 w 470"/>
                  <a:gd name="T91" fmla="*/ 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0" h="470">
                    <a:moveTo>
                      <a:pt x="235" y="57"/>
                    </a:moveTo>
                    <a:cubicBezTo>
                      <a:pt x="186" y="57"/>
                      <a:pt x="141" y="77"/>
                      <a:pt x="109" y="109"/>
                    </a:cubicBezTo>
                    <a:cubicBezTo>
                      <a:pt x="77" y="141"/>
                      <a:pt x="57" y="186"/>
                      <a:pt x="57" y="235"/>
                    </a:cubicBezTo>
                    <a:cubicBezTo>
                      <a:pt x="57" y="284"/>
                      <a:pt x="77" y="328"/>
                      <a:pt x="109" y="361"/>
                    </a:cubicBezTo>
                    <a:cubicBezTo>
                      <a:pt x="141" y="393"/>
                      <a:pt x="186" y="413"/>
                      <a:pt x="235" y="413"/>
                    </a:cubicBezTo>
                    <a:cubicBezTo>
                      <a:pt x="284" y="413"/>
                      <a:pt x="328" y="393"/>
                      <a:pt x="361" y="361"/>
                    </a:cubicBezTo>
                    <a:cubicBezTo>
                      <a:pt x="393" y="328"/>
                      <a:pt x="413" y="284"/>
                      <a:pt x="413" y="235"/>
                    </a:cubicBezTo>
                    <a:cubicBezTo>
                      <a:pt x="413" y="186"/>
                      <a:pt x="393" y="141"/>
                      <a:pt x="361" y="109"/>
                    </a:cubicBezTo>
                    <a:cubicBezTo>
                      <a:pt x="328" y="77"/>
                      <a:pt x="284" y="57"/>
                      <a:pt x="235" y="57"/>
                    </a:cubicBezTo>
                    <a:close/>
                    <a:moveTo>
                      <a:pt x="170" y="228"/>
                    </a:moveTo>
                    <a:cubicBezTo>
                      <a:pt x="159" y="219"/>
                      <a:pt x="154" y="207"/>
                      <a:pt x="154" y="191"/>
                    </a:cubicBezTo>
                    <a:cubicBezTo>
                      <a:pt x="154" y="174"/>
                      <a:pt x="160" y="160"/>
                      <a:pt x="173" y="149"/>
                    </a:cubicBezTo>
                    <a:cubicBezTo>
                      <a:pt x="186" y="139"/>
                      <a:pt x="200" y="133"/>
                      <a:pt x="222" y="132"/>
                    </a:cubicBezTo>
                    <a:cubicBezTo>
                      <a:pt x="222" y="114"/>
                      <a:pt x="222" y="114"/>
                      <a:pt x="222" y="114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1" y="132"/>
                      <a:pt x="251" y="132"/>
                      <a:pt x="251" y="132"/>
                    </a:cubicBezTo>
                    <a:cubicBezTo>
                      <a:pt x="272" y="133"/>
                      <a:pt x="284" y="138"/>
                      <a:pt x="296" y="148"/>
                    </a:cubicBezTo>
                    <a:cubicBezTo>
                      <a:pt x="308" y="158"/>
                      <a:pt x="313" y="172"/>
                      <a:pt x="314" y="190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6" y="182"/>
                      <a:pt x="265" y="177"/>
                      <a:pt x="262" y="173"/>
                    </a:cubicBezTo>
                    <a:cubicBezTo>
                      <a:pt x="254" y="164"/>
                      <a:pt x="218" y="164"/>
                      <a:pt x="208" y="171"/>
                    </a:cubicBezTo>
                    <a:cubicBezTo>
                      <a:pt x="201" y="177"/>
                      <a:pt x="200" y="190"/>
                      <a:pt x="208" y="196"/>
                    </a:cubicBezTo>
                    <a:cubicBezTo>
                      <a:pt x="217" y="203"/>
                      <a:pt x="250" y="208"/>
                      <a:pt x="264" y="212"/>
                    </a:cubicBezTo>
                    <a:cubicBezTo>
                      <a:pt x="281" y="218"/>
                      <a:pt x="294" y="224"/>
                      <a:pt x="302" y="231"/>
                    </a:cubicBezTo>
                    <a:cubicBezTo>
                      <a:pt x="313" y="241"/>
                      <a:pt x="318" y="254"/>
                      <a:pt x="318" y="271"/>
                    </a:cubicBezTo>
                    <a:cubicBezTo>
                      <a:pt x="319" y="290"/>
                      <a:pt x="312" y="304"/>
                      <a:pt x="300" y="314"/>
                    </a:cubicBezTo>
                    <a:cubicBezTo>
                      <a:pt x="288" y="325"/>
                      <a:pt x="272" y="332"/>
                      <a:pt x="248" y="333"/>
                    </a:cubicBezTo>
                    <a:cubicBezTo>
                      <a:pt x="248" y="355"/>
                      <a:pt x="248" y="355"/>
                      <a:pt x="248" y="355"/>
                    </a:cubicBezTo>
                    <a:cubicBezTo>
                      <a:pt x="219" y="355"/>
                      <a:pt x="219" y="355"/>
                      <a:pt x="219" y="355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196" y="333"/>
                      <a:pt x="183" y="325"/>
                      <a:pt x="171" y="313"/>
                    </a:cubicBezTo>
                    <a:cubicBezTo>
                      <a:pt x="158" y="302"/>
                      <a:pt x="151" y="286"/>
                      <a:pt x="151" y="266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2" y="276"/>
                      <a:pt x="204" y="283"/>
                      <a:pt x="207" y="288"/>
                    </a:cubicBezTo>
                    <a:cubicBezTo>
                      <a:pt x="216" y="299"/>
                      <a:pt x="254" y="297"/>
                      <a:pt x="263" y="290"/>
                    </a:cubicBezTo>
                    <a:cubicBezTo>
                      <a:pt x="272" y="284"/>
                      <a:pt x="272" y="271"/>
                      <a:pt x="264" y="264"/>
                    </a:cubicBezTo>
                    <a:cubicBezTo>
                      <a:pt x="245" y="249"/>
                      <a:pt x="198" y="252"/>
                      <a:pt x="170" y="228"/>
                    </a:cubicBezTo>
                    <a:close/>
                    <a:moveTo>
                      <a:pt x="69" y="69"/>
                    </a:moveTo>
                    <a:cubicBezTo>
                      <a:pt x="111" y="26"/>
                      <a:pt x="170" y="0"/>
                      <a:pt x="235" y="0"/>
                    </a:cubicBezTo>
                    <a:cubicBezTo>
                      <a:pt x="300" y="0"/>
                      <a:pt x="359" y="26"/>
                      <a:pt x="401" y="69"/>
                    </a:cubicBezTo>
                    <a:cubicBezTo>
                      <a:pt x="444" y="111"/>
                      <a:pt x="470" y="170"/>
                      <a:pt x="470" y="235"/>
                    </a:cubicBezTo>
                    <a:cubicBezTo>
                      <a:pt x="470" y="300"/>
                      <a:pt x="444" y="359"/>
                      <a:pt x="401" y="401"/>
                    </a:cubicBezTo>
                    <a:cubicBezTo>
                      <a:pt x="359" y="444"/>
                      <a:pt x="300" y="470"/>
                      <a:pt x="235" y="470"/>
                    </a:cubicBezTo>
                    <a:cubicBezTo>
                      <a:pt x="170" y="470"/>
                      <a:pt x="111" y="444"/>
                      <a:pt x="69" y="401"/>
                    </a:cubicBezTo>
                    <a:cubicBezTo>
                      <a:pt x="26" y="359"/>
                      <a:pt x="0" y="300"/>
                      <a:pt x="0" y="235"/>
                    </a:cubicBezTo>
                    <a:cubicBezTo>
                      <a:pt x="0" y="170"/>
                      <a:pt x="26" y="111"/>
                      <a:pt x="69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199891" y="4517161"/>
              <a:ext cx="490612" cy="536441"/>
              <a:chOff x="697828" y="4453123"/>
              <a:chExt cx="229831" cy="251300"/>
            </a:xfrm>
            <a:solidFill>
              <a:schemeClr val="bg1">
                <a:lumMod val="95000"/>
              </a:schemeClr>
            </a:solidFill>
          </p:grpSpPr>
          <p:sp>
            <p:nvSpPr>
              <p:cNvPr id="32" name="Freeform 665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697828" y="4453123"/>
                <a:ext cx="229831" cy="177458"/>
              </a:xfrm>
              <a:custGeom>
                <a:avLst/>
                <a:gdLst>
                  <a:gd name="T0" fmla="*/ 179 w 193"/>
                  <a:gd name="T1" fmla="*/ 54 h 149"/>
                  <a:gd name="T2" fmla="*/ 193 w 193"/>
                  <a:gd name="T3" fmla="*/ 0 h 149"/>
                  <a:gd name="T4" fmla="*/ 138 w 193"/>
                  <a:gd name="T5" fmla="*/ 13 h 149"/>
                  <a:gd name="T6" fmla="*/ 152 w 193"/>
                  <a:gd name="T7" fmla="*/ 27 h 149"/>
                  <a:gd name="T8" fmla="*/ 99 w 193"/>
                  <a:gd name="T9" fmla="*/ 79 h 149"/>
                  <a:gd name="T10" fmla="*/ 77 w 193"/>
                  <a:gd name="T11" fmla="*/ 57 h 149"/>
                  <a:gd name="T12" fmla="*/ 0 w 193"/>
                  <a:gd name="T13" fmla="*/ 134 h 149"/>
                  <a:gd name="T14" fmla="*/ 15 w 193"/>
                  <a:gd name="T15" fmla="*/ 149 h 149"/>
                  <a:gd name="T16" fmla="*/ 15 w 193"/>
                  <a:gd name="T17" fmla="*/ 149 h 149"/>
                  <a:gd name="T18" fmla="*/ 77 w 193"/>
                  <a:gd name="T19" fmla="*/ 87 h 149"/>
                  <a:gd name="T20" fmla="*/ 99 w 193"/>
                  <a:gd name="T21" fmla="*/ 108 h 149"/>
                  <a:gd name="T22" fmla="*/ 167 w 193"/>
                  <a:gd name="T23" fmla="*/ 41 h 149"/>
                  <a:gd name="T24" fmla="*/ 179 w 193"/>
                  <a:gd name="T25" fmla="*/ 5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49">
                    <a:moveTo>
                      <a:pt x="179" y="54"/>
                    </a:moveTo>
                    <a:lnTo>
                      <a:pt x="193" y="0"/>
                    </a:lnTo>
                    <a:lnTo>
                      <a:pt x="138" y="13"/>
                    </a:lnTo>
                    <a:lnTo>
                      <a:pt x="152" y="27"/>
                    </a:lnTo>
                    <a:lnTo>
                      <a:pt x="99" y="79"/>
                    </a:lnTo>
                    <a:lnTo>
                      <a:pt x="77" y="57"/>
                    </a:lnTo>
                    <a:lnTo>
                      <a:pt x="0" y="134"/>
                    </a:lnTo>
                    <a:lnTo>
                      <a:pt x="15" y="149"/>
                    </a:lnTo>
                    <a:lnTo>
                      <a:pt x="15" y="149"/>
                    </a:lnTo>
                    <a:lnTo>
                      <a:pt x="77" y="87"/>
                    </a:lnTo>
                    <a:lnTo>
                      <a:pt x="99" y="108"/>
                    </a:lnTo>
                    <a:lnTo>
                      <a:pt x="167" y="41"/>
                    </a:lnTo>
                    <a:lnTo>
                      <a:pt x="179" y="54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Rectangle 666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18073" y="4643682"/>
                <a:ext cx="33343" cy="6074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Rectangle 667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772851" y="4613906"/>
                <a:ext cx="33343" cy="9051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Rectangle 668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28820" y="4584131"/>
                <a:ext cx="33343" cy="12029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Rectangle 669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883598" y="4554357"/>
                <a:ext cx="33343" cy="15006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" name="TextBox 76"/>
          <p:cNvSpPr txBox="1"/>
          <p:nvPr>
            <p:custDataLst>
              <p:tags r:id="rId1"/>
            </p:custDataLst>
          </p:nvPr>
        </p:nvSpPr>
        <p:spPr>
          <a:xfrm>
            <a:off x="7729220" y="2030095"/>
            <a:ext cx="3255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9.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无须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生成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配置代码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XML配置</a:t>
            </a:r>
            <a:r>
              <a:rPr 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文件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4" name="TextBox 76"/>
          <p:cNvSpPr txBox="1"/>
          <p:nvPr>
            <p:custDataLst>
              <p:tags r:id="rId2"/>
            </p:custDataLst>
          </p:nvPr>
        </p:nvSpPr>
        <p:spPr>
          <a:xfrm>
            <a:off x="7729220" y="4798695"/>
            <a:ext cx="3095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提供了大量的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自动化配置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类或第三方类库。</a:t>
            </a:r>
          </a:p>
        </p:txBody>
      </p:sp>
      <p:sp>
        <p:nvSpPr>
          <p:cNvPr id="47" name="TextBox 76"/>
          <p:cNvSpPr txBox="1"/>
          <p:nvPr>
            <p:custDataLst>
              <p:tags r:id="rId3"/>
            </p:custDataLst>
          </p:nvPr>
        </p:nvSpPr>
        <p:spPr>
          <a:xfrm>
            <a:off x="8315325" y="3445510"/>
            <a:ext cx="3088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生产就绪功能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0" name="TextBox 76"/>
          <p:cNvSpPr txBox="1"/>
          <p:nvPr>
            <p:custDataLst>
              <p:tags r:id="rId4"/>
            </p:custDataLst>
          </p:nvPr>
        </p:nvSpPr>
        <p:spPr>
          <a:xfrm>
            <a:off x="1154430" y="2030095"/>
            <a:ext cx="3286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可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快速构建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独立的Spring应用。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76"/>
          <p:cNvSpPr txBox="1"/>
          <p:nvPr>
            <p:custDataLst>
              <p:tags r:id="rId5"/>
            </p:custDataLst>
          </p:nvPr>
        </p:nvSpPr>
        <p:spPr>
          <a:xfrm>
            <a:off x="1407160" y="4870450"/>
            <a:ext cx="3146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提供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固化的“starter”依赖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，简化构建配置。</a:t>
            </a:r>
          </a:p>
        </p:txBody>
      </p:sp>
      <p:sp>
        <p:nvSpPr>
          <p:cNvPr id="56" name="TextBox 76"/>
          <p:cNvSpPr txBox="1"/>
          <p:nvPr>
            <p:custDataLst>
              <p:tags r:id="rId6"/>
            </p:custDataLst>
          </p:nvPr>
        </p:nvSpPr>
        <p:spPr>
          <a:xfrm>
            <a:off x="1034415" y="3230245"/>
            <a:ext cx="31432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 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直接嵌入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Tomcat、Jetty和Undertow等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Web容器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，无须部署WAR文件。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87645" y="3482340"/>
            <a:ext cx="15760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Boot</a:t>
            </a:r>
          </a:p>
          <a:p>
            <a:pPr algn="ctr">
              <a:lnSpc>
                <a:spcPct val="1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的特性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"/>
          <p:cNvGrpSpPr/>
          <p:nvPr/>
        </p:nvGrpSpPr>
        <p:grpSpPr>
          <a:xfrm flipH="1">
            <a:off x="8925858" y="-264696"/>
            <a:ext cx="3384454" cy="4480308"/>
            <a:chOff x="-211854" y="-400052"/>
            <a:chExt cx="5891096" cy="7798577"/>
          </a:xfrm>
        </p:grpSpPr>
        <p:sp>
          <p:nvSpPr>
            <p:cNvPr id="9" name="等腰三角形 8"/>
            <p:cNvSpPr/>
            <p:nvPr/>
          </p:nvSpPr>
          <p:spPr>
            <a:xfrm flipV="1">
              <a:off x="326191" y="-929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-1" y="-2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rgbClr val="059BAF"/>
            </a:solidFill>
            <a:ln>
              <a:solidFill>
                <a:srgbClr val="FF6600"/>
              </a:solidFill>
            </a:ln>
            <a:effectLst>
              <a:outerShdw blurRad="508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-211854" y="-400052"/>
              <a:ext cx="4555254" cy="6295881"/>
            </a:xfrm>
            <a:prstGeom prst="triangle">
              <a:avLst>
                <a:gd name="adj" fmla="val 0"/>
              </a:avLst>
            </a:prstGeom>
            <a:solidFill>
              <a:srgbClr val="059BAF"/>
            </a:solidFill>
            <a:ln>
              <a:solidFill>
                <a:srgbClr val="FF6600"/>
              </a:solidFill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3" name="组合 11"/>
          <p:cNvGrpSpPr/>
          <p:nvPr/>
        </p:nvGrpSpPr>
        <p:grpSpPr>
          <a:xfrm>
            <a:off x="5184368" y="898367"/>
            <a:ext cx="1823264" cy="1823264"/>
            <a:chOff x="5052106" y="898367"/>
            <a:chExt cx="1944914" cy="1944914"/>
          </a:xfrm>
          <a:solidFill>
            <a:schemeClr val="accent5">
              <a:lumMod val="75000"/>
            </a:schemeClr>
          </a:solidFill>
        </p:grpSpPr>
        <p:sp>
          <p:nvSpPr>
            <p:cNvPr id="13" name="菱形 12"/>
            <p:cNvSpPr/>
            <p:nvPr/>
          </p:nvSpPr>
          <p:spPr>
            <a:xfrm>
              <a:off x="5052106" y="898367"/>
              <a:ext cx="1944914" cy="1944914"/>
            </a:xfrm>
            <a:prstGeom prst="diamond">
              <a:avLst/>
            </a:prstGeom>
            <a:solidFill>
              <a:srgbClr val="059BAF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4" name="文本框 5"/>
            <p:cNvSpPr txBox="1"/>
            <p:nvPr/>
          </p:nvSpPr>
          <p:spPr>
            <a:xfrm>
              <a:off x="5476352" y="1378356"/>
              <a:ext cx="1096424" cy="984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5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Black" panose="020B0A04020102020204" pitchFamily="34" charset="0"/>
                  <a:sym typeface="Arial" panose="020B0604020202020204" pitchFamily="34" charset="0"/>
                </a:rPr>
                <a:t>02</a:t>
              </a:r>
              <a:endParaRPr kumimoji="1"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5" name="文本框 6"/>
          <p:cNvSpPr txBox="1"/>
          <p:nvPr/>
        </p:nvSpPr>
        <p:spPr>
          <a:xfrm>
            <a:off x="2237554" y="3292282"/>
            <a:ext cx="83667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54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Boot案例</a:t>
            </a:r>
            <a:endParaRPr lang="zh-CN" altLang="en-US" sz="5400" b="1" kern="0" spc="30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等腰三角形 15"/>
          <p:cNvSpPr/>
          <p:nvPr/>
        </p:nvSpPr>
        <p:spPr>
          <a:xfrm flipV="1">
            <a:off x="6291265" y="4982225"/>
            <a:ext cx="323850" cy="279181"/>
          </a:xfrm>
          <a:prstGeom prst="triangle">
            <a:avLst/>
          </a:prstGeom>
          <a:solidFill>
            <a:srgbClr val="059B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</a:endParaRPr>
          </a:p>
        </p:txBody>
      </p:sp>
      <p:grpSp>
        <p:nvGrpSpPr>
          <p:cNvPr id="4" name="组合 16"/>
          <p:cNvGrpSpPr/>
          <p:nvPr/>
        </p:nvGrpSpPr>
        <p:grpSpPr>
          <a:xfrm>
            <a:off x="-640072" y="3123082"/>
            <a:ext cx="5235080" cy="3950050"/>
            <a:chOff x="-922449" y="3556955"/>
            <a:chExt cx="5235080" cy="3950050"/>
          </a:xfrm>
        </p:grpSpPr>
        <p:sp>
          <p:nvSpPr>
            <p:cNvPr id="18" name="等腰三角形 17"/>
            <p:cNvSpPr/>
            <p:nvPr/>
          </p:nvSpPr>
          <p:spPr>
            <a:xfrm rot="16200000" flipV="1">
              <a:off x="-132142" y="3978378"/>
              <a:ext cx="3156857" cy="3812611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6200000" flipV="1">
              <a:off x="20215" y="4562498"/>
              <a:ext cx="2480761" cy="2996074"/>
            </a:xfrm>
            <a:prstGeom prst="triangle">
              <a:avLst>
                <a:gd name="adj" fmla="val 0"/>
              </a:avLst>
            </a:prstGeom>
            <a:solidFill>
              <a:srgbClr val="059BAF"/>
            </a:solidFill>
            <a:ln>
              <a:solidFill>
                <a:srgbClr val="FF6600"/>
              </a:solidFill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-922449" y="3556955"/>
              <a:ext cx="3105150" cy="2609850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207481" y="4897155"/>
              <a:ext cx="3105150" cy="2609850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接连接符 21"/>
          <p:cNvCxnSpPr/>
          <p:nvPr/>
        </p:nvCxnSpPr>
        <p:spPr>
          <a:xfrm>
            <a:off x="2998790" y="4644240"/>
            <a:ext cx="6908800" cy="0"/>
          </a:xfrm>
          <a:prstGeom prst="line">
            <a:avLst/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2803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 Spring Boot</a:t>
            </a:r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 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50965" y="856757"/>
            <a:ext cx="8072246" cy="192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9" name="圆角矩形 8"/>
          <p:cNvSpPr/>
          <p:nvPr>
            <p:custDataLst>
              <p:tags r:id="rId1"/>
            </p:custDataLst>
          </p:nvPr>
        </p:nvSpPr>
        <p:spPr>
          <a:xfrm>
            <a:off x="1198880" y="2238375"/>
            <a:ext cx="9794240" cy="207835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>
            <p:custDataLst>
              <p:tags r:id="rId2"/>
            </p:custDataLst>
          </p:nvPr>
        </p:nvSpPr>
        <p:spPr>
          <a:xfrm>
            <a:off x="1595755" y="2347595"/>
            <a:ext cx="9001125" cy="2013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Boot项目可以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基于Maven构建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，如果构建项目所需要使用的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组件和依赖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本地Maven仓库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中已经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，则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无须联网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也可以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构建Spring Boot项目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下面讲解如何在IDEA中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使用Maven方式构建Spring Boot项目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，并在项目中创建一个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MVC程序</a:t>
            </a:r>
            <a:r>
              <a:rPr 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矩形 93"/>
          <p:cNvSpPr/>
          <p:nvPr>
            <p:custDataLst>
              <p:tags r:id="rId3"/>
            </p:custDataLst>
          </p:nvPr>
        </p:nvSpPr>
        <p:spPr>
          <a:xfrm>
            <a:off x="1148715" y="2178685"/>
            <a:ext cx="384175" cy="524510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1" name="矩形 93"/>
          <p:cNvSpPr/>
          <p:nvPr>
            <p:custDataLst>
              <p:tags r:id="rId4"/>
            </p:custDataLst>
          </p:nvPr>
        </p:nvSpPr>
        <p:spPr>
          <a:xfrm rot="10800000">
            <a:off x="10596880" y="4469765"/>
            <a:ext cx="384175" cy="524510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12" name="矩形: 圆角 6"/>
            <p:cNvSpPr/>
            <p:nvPr>
              <p:custDataLst>
                <p:tags r:id="rId2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1070716" y="1797999"/>
              <a:ext cx="2477770" cy="44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1.构建Maven项目</a:t>
              </a:r>
            </a:p>
          </p:txBody>
        </p:sp>
      </p:grp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981710" y="1974215"/>
            <a:ext cx="2491105" cy="2084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20000"/>
              </a:lnSpc>
            </a:pP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启动IDEA</a:t>
            </a:r>
            <a:r>
              <a:rPr lang="zh-CN" altLang="en-US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，在IDEA欢迎界面依次选择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“Project”→“New Project”创建项目</a:t>
            </a:r>
            <a:r>
              <a:rPr lang="zh-CN" altLang="en-US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，在弹出的对话框中选择左侧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“Maven”选项</a:t>
            </a:r>
            <a:r>
              <a:rPr lang="zh-CN" altLang="en-US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805" y="1269365"/>
            <a:ext cx="8296910" cy="452818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7" name="矩形: 圆角 6"/>
            <p:cNvSpPr/>
            <p:nvPr>
              <p:custDataLst>
                <p:tags r:id="rId2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1070716" y="1797999"/>
              <a:ext cx="2477770" cy="44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1.构建Maven项目</a:t>
              </a:r>
            </a:p>
          </p:txBody>
        </p:sp>
      </p:grp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1000125" y="1917700"/>
            <a:ext cx="10328910" cy="755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fontAlgn="auto">
              <a:lnSpc>
                <a:spcPct val="120000"/>
              </a:lnSpc>
            </a:pPr>
            <a:r>
              <a:rPr lang="en-US" alt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设置好创建项目的信息后，单击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“Create”按钮</a:t>
            </a:r>
            <a:r>
              <a:rPr lang="en-US" alt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即可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创建Maven项目</a:t>
            </a:r>
            <a:r>
              <a:rPr lang="en-US" alt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。Maven项目创建好之后，会默认打开项目的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pom.xml文件</a:t>
            </a:r>
            <a:r>
              <a:rPr lang="en-US" alt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0" y="2673350"/>
            <a:ext cx="11268075" cy="284670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7" name="矩形: 圆角 6"/>
            <p:cNvSpPr/>
            <p:nvPr>
              <p:custDataLst>
                <p:tags r:id="rId6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7"/>
              </p:custDataLst>
            </p:nvPr>
          </p:nvSpPr>
          <p:spPr>
            <a:xfrm>
              <a:off x="1070716" y="1797999"/>
              <a:ext cx="2477770" cy="44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2.添加项目依赖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84250" y="1844675"/>
            <a:ext cx="1038987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创建一般的Maven项目时，需要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手动</a:t>
            </a:r>
            <a:r>
              <a:rPr lang="en-US" alt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pom.xml文件</a:t>
            </a:r>
            <a:r>
              <a:rPr lang="en-US" alt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插入</a:t>
            </a:r>
            <a:r>
              <a:rPr lang="en-US" alt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对应的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依赖信息</a:t>
            </a:r>
            <a:r>
              <a:rPr lang="zh-CN" altLang="en-US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。在此参照文件</a:t>
            </a:r>
            <a:r>
              <a:rPr lang="en-US" alt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1-2</a:t>
            </a:r>
            <a:r>
              <a:rPr lang="zh-CN" altLang="en-US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插入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项目继承的工程依赖</a:t>
            </a:r>
            <a:r>
              <a:rPr lang="zh-CN" altLang="en-US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，以及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Spring Web</a:t>
            </a:r>
            <a:r>
              <a:rPr lang="zh-CN" altLang="en-US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测试相关</a:t>
            </a:r>
            <a:r>
              <a:rPr lang="zh-CN" altLang="en-US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依赖</a:t>
            </a:r>
            <a:r>
              <a:rPr lang="zh-CN" altLang="en-US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</a:p>
        </p:txBody>
      </p:sp>
      <p:grpSp>
        <p:nvGrpSpPr>
          <p:cNvPr id="12" name="组合 8"/>
          <p:cNvGrpSpPr/>
          <p:nvPr/>
        </p:nvGrpSpPr>
        <p:grpSpPr bwMode="auto">
          <a:xfrm>
            <a:off x="406574" y="3447018"/>
            <a:ext cx="9722311" cy="2359040"/>
            <a:chOff x="920750" y="2309032"/>
            <a:chExt cx="8348540" cy="3467091"/>
          </a:xfrm>
        </p:grpSpPr>
        <p:sp>
          <p:nvSpPr>
            <p:cNvPr id="13" name="矩形 12"/>
            <p:cNvSpPr/>
            <p:nvPr>
              <p:custDataLst>
                <p:tags r:id="rId4"/>
              </p:custDataLst>
            </p:nvPr>
          </p:nvSpPr>
          <p:spPr>
            <a:xfrm>
              <a:off x="920750" y="2383949"/>
              <a:ext cx="8348540" cy="33921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5"/>
              </p:custDataLst>
            </p:nvPr>
          </p:nvSpPr>
          <p:spPr>
            <a:xfrm>
              <a:off x="1560458" y="2309032"/>
              <a:ext cx="5575259" cy="319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&lt;parent&gt;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    &lt;groupId&gt;org.springframework.boot&lt;/groupId&gt;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    &lt;artifactId&gt;</a:t>
              </a:r>
              <a:r>
                <a:rPr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spring-boot-starter-parent</a:t>
              </a: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&lt;/artifactId&gt;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    &lt;version&gt;2.7.6&lt;/version&gt;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    &lt;relativePath/&gt;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&lt;/parent&gt;</a:t>
              </a:r>
            </a:p>
          </p:txBody>
        </p: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1342678" y="3562135"/>
            <a:ext cx="6595457" cy="2175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5"/>
          <p:cNvCxnSpPr/>
          <p:nvPr>
            <p:custDataLst>
              <p:tags r:id="rId2"/>
            </p:custDataLst>
          </p:nvPr>
        </p:nvCxnSpPr>
        <p:spPr>
          <a:xfrm>
            <a:off x="7956868" y="4509770"/>
            <a:ext cx="7302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8706485" y="4235450"/>
            <a:ext cx="1327785" cy="5784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项目继承的父依赖</a:t>
            </a:r>
          </a:p>
        </p:txBody>
      </p:sp>
    </p:spTree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8" name="矩形: 圆角 6"/>
            <p:cNvSpPr/>
            <p:nvPr>
              <p:custDataLst>
                <p:tags r:id="rId6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7"/>
              </p:custDataLst>
            </p:nvPr>
          </p:nvSpPr>
          <p:spPr>
            <a:xfrm>
              <a:off x="1070716" y="1797999"/>
              <a:ext cx="2477770" cy="44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2.添加项目依赖</a:t>
              </a:r>
            </a:p>
          </p:txBody>
        </p:sp>
      </p:grpSp>
      <p:grpSp>
        <p:nvGrpSpPr>
          <p:cNvPr id="3" name="组合 8"/>
          <p:cNvGrpSpPr/>
          <p:nvPr/>
        </p:nvGrpSpPr>
        <p:grpSpPr bwMode="auto">
          <a:xfrm>
            <a:off x="1558925" y="1927096"/>
            <a:ext cx="8498205" cy="2538095"/>
            <a:chOff x="920750" y="2283718"/>
            <a:chExt cx="8348851" cy="2538977"/>
          </a:xfrm>
        </p:grpSpPr>
        <p:sp>
          <p:nvSpPr>
            <p:cNvPr id="5" name="矩形 4"/>
            <p:cNvSpPr/>
            <p:nvPr>
              <p:custDataLst>
                <p:tags r:id="rId4"/>
              </p:custDataLst>
            </p:nvPr>
          </p:nvSpPr>
          <p:spPr>
            <a:xfrm>
              <a:off x="920750" y="2283718"/>
              <a:ext cx="8348851" cy="25389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5"/>
              </p:custDataLst>
            </p:nvPr>
          </p:nvSpPr>
          <p:spPr>
            <a:xfrm>
              <a:off x="1560458" y="2309032"/>
              <a:ext cx="5607074" cy="23077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&lt;dependencies&gt;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    &lt;dependency&gt;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        &lt;groupId&gt;org.springframework.boot&lt;/groupId&gt;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        &lt;artifactId&gt;</a:t>
              </a:r>
              <a:r>
                <a:rPr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spring-boot-starter-web</a:t>
              </a: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&lt;/artifactId&gt;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    &lt;/dependency&gt;</a:t>
              </a:r>
            </a:p>
            <a:p>
              <a:pPr algn="l">
                <a:lnSpc>
                  <a:spcPct val="150000"/>
                </a:lnSpc>
                <a:defRPr/>
              </a:pPr>
              <a:r>
                <a:rPr lang="en-US" altLang="zh-CN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ourier New" panose="02070309020205020404" pitchFamily="49" charset="0"/>
                  <a:sym typeface="+mn-ea"/>
                </a:rPr>
                <a:t>    &lt;/dependencies&gt;</a:t>
              </a:r>
            </a:p>
          </p:txBody>
        </p:sp>
      </p:grpSp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2658745" y="2425700"/>
            <a:ext cx="5210810" cy="1383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5"/>
          <p:cNvCxnSpPr/>
          <p:nvPr>
            <p:custDataLst>
              <p:tags r:id="rId2"/>
            </p:custDataLst>
          </p:nvPr>
        </p:nvCxnSpPr>
        <p:spPr>
          <a:xfrm>
            <a:off x="7895273" y="3159125"/>
            <a:ext cx="7302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8634730" y="2872105"/>
            <a:ext cx="1327785" cy="57848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ClrTx/>
              <a:buSzTx/>
              <a:buFontTx/>
            </a:pP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Spring Web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的依赖</a:t>
            </a:r>
          </a:p>
        </p:txBody>
      </p:sp>
    </p:spTree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8" name="矩形: 圆角 6"/>
            <p:cNvSpPr/>
            <p:nvPr>
              <p:custDataLst>
                <p:tags r:id="rId2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070716" y="1797999"/>
              <a:ext cx="2477770" cy="40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3</a:t>
              </a:r>
              <a:r>
                <a:rPr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.</a:t>
              </a:r>
              <a:r>
                <a:rPr lang="en-US" altLang="zh-CN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Maven</a:t>
              </a:r>
              <a:r>
                <a:rPr lang="zh-CN" altLang="en-US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配置文件展示</a:t>
              </a:r>
              <a:endParaRPr sz="1700" dirty="0"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>
            <p:custDataLst>
              <p:tags r:id="rId1"/>
            </p:custDataLst>
          </p:nvPr>
        </p:nvSpPr>
        <p:spPr bwMode="auto">
          <a:xfrm>
            <a:off x="822814" y="1701601"/>
            <a:ext cx="10600983" cy="46805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&lt;?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xml version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="1.0"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encoding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="UTF-8"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?&gt;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project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xmlns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="http://maven.apache.org/POM/4.0.0"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xmlns: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xsi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="http://www.w3.org/2001/XMLSchema-instance"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xsi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4AD4"/>
                </a:solidFill>
                <a:effectLst/>
                <a:latin typeface="Arial Unicode MS"/>
                <a:ea typeface="JetBrains Mono"/>
              </a:rPr>
              <a:t>:schemaLocation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="http://maven.apache.org/POM/4.0.0 http://maven.apache.org/xsd/maven-4.0.0.xsd"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modelVersion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&gt;4.0.0&lt;/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modelVersion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&gt;org.example&lt;/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&gt;chapter7&lt;/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version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&gt;1.0-SNAPSHOT&lt;/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version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parent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&gt;org.springframework.boot&lt;/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&gt;spring-boot-starter-parent&lt;/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version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&gt;2.7.6&lt;/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version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relativePath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parent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dependencies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&gt;org.springframework.boot&lt;/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groupId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&lt;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&gt;spring-boot-starter-web&lt;/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artifactId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dependencies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&lt;/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project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&gt;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defRPr/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  <a:sym typeface="+mn-ea"/>
            </a:endParaRPr>
          </a:p>
        </p:txBody>
      </p:sp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" y="2243947"/>
            <a:ext cx="12190414" cy="2880667"/>
          </a:xfrm>
          <a:prstGeom prst="rect">
            <a:avLst/>
          </a:prstGeom>
          <a:solidFill>
            <a:srgbClr val="059B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274022" y="1317071"/>
            <a:ext cx="1642370" cy="1853753"/>
            <a:chOff x="1456773" y="1052456"/>
            <a:chExt cx="1642584" cy="1853324"/>
          </a:xfrm>
        </p:grpSpPr>
        <p:sp>
          <p:nvSpPr>
            <p:cNvPr id="10" name="Freeform 5"/>
            <p:cNvSpPr/>
            <p:nvPr/>
          </p:nvSpPr>
          <p:spPr bwMode="auto">
            <a:xfrm rot="5400000">
              <a:off x="1351403" y="1157826"/>
              <a:ext cx="1853324" cy="16425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noFill/>
            <a:ln w="19050">
              <a:solidFill>
                <a:srgbClr val="FF6600"/>
              </a:solidFill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4800">
                <a:solidFill>
                  <a:schemeClr val="bg1"/>
                </a:solidFill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550751" y="1164312"/>
              <a:ext cx="1454627" cy="1629611"/>
            </a:xfrm>
            <a:custGeom>
              <a:avLst/>
              <a:gdLst>
                <a:gd name="connsiteX0" fmla="*/ 727313 w 1454626"/>
                <a:gd name="connsiteY0" fmla="*/ 0 h 1629611"/>
                <a:gd name="connsiteX1" fmla="*/ 801358 w 1454626"/>
                <a:gd name="connsiteY1" fmla="*/ 17009 h 1629611"/>
                <a:gd name="connsiteX2" fmla="*/ 1380581 w 1454626"/>
                <a:gd name="connsiteY2" fmla="*/ 351227 h 1629611"/>
                <a:gd name="connsiteX3" fmla="*/ 1454626 w 1454626"/>
                <a:gd name="connsiteY3" fmla="*/ 480140 h 1629611"/>
                <a:gd name="connsiteX4" fmla="*/ 1454626 w 1454626"/>
                <a:gd name="connsiteY4" fmla="*/ 1148577 h 1629611"/>
                <a:gd name="connsiteX5" fmla="*/ 1380581 w 1454626"/>
                <a:gd name="connsiteY5" fmla="*/ 1277489 h 1629611"/>
                <a:gd name="connsiteX6" fmla="*/ 801358 w 1454626"/>
                <a:gd name="connsiteY6" fmla="*/ 1611707 h 1629611"/>
                <a:gd name="connsiteX7" fmla="*/ 653268 w 1454626"/>
                <a:gd name="connsiteY7" fmla="*/ 1611707 h 1629611"/>
                <a:gd name="connsiteX8" fmla="*/ 74045 w 1454626"/>
                <a:gd name="connsiteY8" fmla="*/ 1277489 h 1629611"/>
                <a:gd name="connsiteX9" fmla="*/ 0 w 1454626"/>
                <a:gd name="connsiteY9" fmla="*/ 1148577 h 1629611"/>
                <a:gd name="connsiteX10" fmla="*/ 0 w 1454626"/>
                <a:gd name="connsiteY10" fmla="*/ 480140 h 1629611"/>
                <a:gd name="connsiteX11" fmla="*/ 74045 w 1454626"/>
                <a:gd name="connsiteY11" fmla="*/ 351227 h 1629611"/>
                <a:gd name="connsiteX12" fmla="*/ 653268 w 1454626"/>
                <a:gd name="connsiteY12" fmla="*/ 17009 h 1629611"/>
                <a:gd name="connsiteX13" fmla="*/ 727313 w 1454626"/>
                <a:gd name="connsiteY13" fmla="*/ 0 h 162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54626" h="1629611">
                  <a:moveTo>
                    <a:pt x="727313" y="0"/>
                  </a:moveTo>
                  <a:cubicBezTo>
                    <a:pt x="754184" y="0"/>
                    <a:pt x="781056" y="5670"/>
                    <a:pt x="801358" y="17009"/>
                  </a:cubicBezTo>
                  <a:cubicBezTo>
                    <a:pt x="1380581" y="351227"/>
                    <a:pt x="1380581" y="351227"/>
                    <a:pt x="1380581" y="351227"/>
                  </a:cubicBezTo>
                  <a:cubicBezTo>
                    <a:pt x="1421187" y="375100"/>
                    <a:pt x="1454626" y="433588"/>
                    <a:pt x="1454626" y="480140"/>
                  </a:cubicBezTo>
                  <a:cubicBezTo>
                    <a:pt x="1454626" y="1148577"/>
                    <a:pt x="1454626" y="1148577"/>
                    <a:pt x="1454626" y="1148577"/>
                  </a:cubicBezTo>
                  <a:cubicBezTo>
                    <a:pt x="1454626" y="1196322"/>
                    <a:pt x="1421187" y="1253617"/>
                    <a:pt x="1380581" y="1277489"/>
                  </a:cubicBezTo>
                  <a:cubicBezTo>
                    <a:pt x="801358" y="1611707"/>
                    <a:pt x="801358" y="1611707"/>
                    <a:pt x="801358" y="1611707"/>
                  </a:cubicBezTo>
                  <a:cubicBezTo>
                    <a:pt x="760753" y="1635580"/>
                    <a:pt x="693874" y="1635580"/>
                    <a:pt x="653268" y="1611707"/>
                  </a:cubicBezTo>
                  <a:cubicBezTo>
                    <a:pt x="74045" y="1277489"/>
                    <a:pt x="74045" y="1277489"/>
                    <a:pt x="74045" y="1277489"/>
                  </a:cubicBezTo>
                  <a:cubicBezTo>
                    <a:pt x="33440" y="1253617"/>
                    <a:pt x="0" y="1196322"/>
                    <a:pt x="0" y="1148577"/>
                  </a:cubicBezTo>
                  <a:lnTo>
                    <a:pt x="0" y="480140"/>
                  </a:lnTo>
                  <a:cubicBezTo>
                    <a:pt x="0" y="433588"/>
                    <a:pt x="33440" y="375100"/>
                    <a:pt x="74045" y="351227"/>
                  </a:cubicBezTo>
                  <a:cubicBezTo>
                    <a:pt x="653268" y="17009"/>
                    <a:pt x="653268" y="17009"/>
                    <a:pt x="653268" y="17009"/>
                  </a:cubicBezTo>
                  <a:cubicBezTo>
                    <a:pt x="673571" y="5670"/>
                    <a:pt x="700442" y="0"/>
                    <a:pt x="727313" y="0"/>
                  </a:cubicBez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Part</a:t>
              </a:r>
            </a:p>
            <a:p>
              <a:pPr algn="ctr"/>
              <a:r>
                <a:rPr lang="en-US" altLang="zh-CN" sz="4800">
                  <a:solidFill>
                    <a:schemeClr val="bg1"/>
                  </a:solidFill>
                </a:rPr>
                <a:t>09</a:t>
              </a:r>
              <a:endParaRPr lang="zh-CN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473700" y="3296144"/>
            <a:ext cx="5127625" cy="1228090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533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4250" y="2710180"/>
            <a:ext cx="10398760" cy="1337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在项目pom.xml文件中导入新依赖或修改其他内容后，通常会自动更新而无须手动管理。但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有些情况</a:t>
            </a:r>
            <a:r>
              <a:rPr 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下，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依赖文件</a:t>
            </a:r>
            <a:r>
              <a:rPr 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可能还是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无法自动加载</a:t>
            </a:r>
            <a:r>
              <a:rPr 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，这时候就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需要</a:t>
            </a:r>
            <a:r>
              <a:rPr 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重新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手动加载</a:t>
            </a:r>
            <a:r>
              <a:rPr 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依赖文件，具体操作方法为：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右键单击项目名</a:t>
            </a:r>
            <a:r>
              <a:rPr lang="zh-CN"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，选择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“Maven”</a:t>
            </a:r>
            <a:r>
              <a:rPr sz="1800" b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→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“Re</a:t>
            </a:r>
            <a:r>
              <a:rPr lang="en-US"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Import(</a:t>
            </a:r>
            <a:r>
              <a:rPr lang="zh-CN" altLang="en-US"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同步项目</a:t>
            </a:r>
            <a:r>
              <a:rPr lang="en-US"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)</a:t>
            </a:r>
            <a:r>
              <a:rPr sz="18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”</a:t>
            </a:r>
            <a:r>
              <a:rPr lang="zh-CN" sz="1800" b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重新加载项目即可。</a:t>
            </a:r>
          </a:p>
        </p:txBody>
      </p:sp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1002030" y="1104900"/>
            <a:ext cx="2062480" cy="6559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1774825" y="1203960"/>
            <a:ext cx="10909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小提示</a:t>
            </a:r>
          </a:p>
        </p:txBody>
      </p:sp>
      <p:sp>
        <p:nvSpPr>
          <p:cNvPr id="27" name="矩形 26"/>
          <p:cNvSpPr/>
          <p:nvPr>
            <p:custDataLst>
              <p:tags r:id="rId3"/>
            </p:custDataLst>
          </p:nvPr>
        </p:nvSpPr>
        <p:spPr>
          <a:xfrm>
            <a:off x="3190799" y="1104817"/>
            <a:ext cx="83127" cy="6705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3378528" y="1104817"/>
            <a:ext cx="83127" cy="6705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52" name="Freeform 144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181735" y="1140460"/>
            <a:ext cx="464185" cy="558800"/>
          </a:xfrm>
          <a:custGeom>
            <a:avLst/>
            <a:gdLst>
              <a:gd name="T0" fmla="*/ 80 w 94"/>
              <a:gd name="T1" fmla="*/ 14 h 168"/>
              <a:gd name="T2" fmla="*/ 60 w 94"/>
              <a:gd name="T3" fmla="*/ 2 h 168"/>
              <a:gd name="T4" fmla="*/ 47 w 94"/>
              <a:gd name="T5" fmla="*/ 0 h 168"/>
              <a:gd name="T6" fmla="*/ 14 w 94"/>
              <a:gd name="T7" fmla="*/ 14 h 168"/>
              <a:gd name="T8" fmla="*/ 0 w 94"/>
              <a:gd name="T9" fmla="*/ 47 h 168"/>
              <a:gd name="T10" fmla="*/ 0 w 94"/>
              <a:gd name="T11" fmla="*/ 52 h 168"/>
              <a:gd name="T12" fmla="*/ 6 w 94"/>
              <a:gd name="T13" fmla="*/ 70 h 168"/>
              <a:gd name="T14" fmla="*/ 23 w 94"/>
              <a:gd name="T15" fmla="*/ 122 h 168"/>
              <a:gd name="T16" fmla="*/ 24 w 94"/>
              <a:gd name="T17" fmla="*/ 128 h 168"/>
              <a:gd name="T18" fmla="*/ 30 w 94"/>
              <a:gd name="T19" fmla="*/ 134 h 168"/>
              <a:gd name="T20" fmla="*/ 64 w 94"/>
              <a:gd name="T21" fmla="*/ 134 h 168"/>
              <a:gd name="T22" fmla="*/ 70 w 94"/>
              <a:gd name="T23" fmla="*/ 128 h 168"/>
              <a:gd name="T24" fmla="*/ 71 w 94"/>
              <a:gd name="T25" fmla="*/ 122 h 168"/>
              <a:gd name="T26" fmla="*/ 88 w 94"/>
              <a:gd name="T27" fmla="*/ 70 h 168"/>
              <a:gd name="T28" fmla="*/ 94 w 94"/>
              <a:gd name="T29" fmla="*/ 52 h 168"/>
              <a:gd name="T30" fmla="*/ 94 w 94"/>
              <a:gd name="T31" fmla="*/ 47 h 168"/>
              <a:gd name="T32" fmla="*/ 80 w 94"/>
              <a:gd name="T33" fmla="*/ 14 h 168"/>
              <a:gd name="T34" fmla="*/ 82 w 94"/>
              <a:gd name="T35" fmla="*/ 51 h 168"/>
              <a:gd name="T36" fmla="*/ 78 w 94"/>
              <a:gd name="T37" fmla="*/ 64 h 168"/>
              <a:gd name="T38" fmla="*/ 59 w 94"/>
              <a:gd name="T39" fmla="*/ 121 h 168"/>
              <a:gd name="T40" fmla="*/ 59 w 94"/>
              <a:gd name="T41" fmla="*/ 122 h 168"/>
              <a:gd name="T42" fmla="*/ 53 w 94"/>
              <a:gd name="T43" fmla="*/ 122 h 168"/>
              <a:gd name="T44" fmla="*/ 53 w 94"/>
              <a:gd name="T45" fmla="*/ 100 h 168"/>
              <a:gd name="T46" fmla="*/ 41 w 94"/>
              <a:gd name="T47" fmla="*/ 100 h 168"/>
              <a:gd name="T48" fmla="*/ 41 w 94"/>
              <a:gd name="T49" fmla="*/ 122 h 168"/>
              <a:gd name="T50" fmla="*/ 35 w 94"/>
              <a:gd name="T51" fmla="*/ 122 h 168"/>
              <a:gd name="T52" fmla="*/ 35 w 94"/>
              <a:gd name="T53" fmla="*/ 121 h 168"/>
              <a:gd name="T54" fmla="*/ 17 w 94"/>
              <a:gd name="T55" fmla="*/ 67 h 168"/>
              <a:gd name="T56" fmla="*/ 17 w 94"/>
              <a:gd name="T57" fmla="*/ 66 h 168"/>
              <a:gd name="T58" fmla="*/ 16 w 94"/>
              <a:gd name="T59" fmla="*/ 64 h 168"/>
              <a:gd name="T60" fmla="*/ 12 w 94"/>
              <a:gd name="T61" fmla="*/ 51 h 168"/>
              <a:gd name="T62" fmla="*/ 12 w 94"/>
              <a:gd name="T63" fmla="*/ 47 h 168"/>
              <a:gd name="T64" fmla="*/ 22 w 94"/>
              <a:gd name="T65" fmla="*/ 23 h 168"/>
              <a:gd name="T66" fmla="*/ 47 w 94"/>
              <a:gd name="T67" fmla="*/ 12 h 168"/>
              <a:gd name="T68" fmla="*/ 57 w 94"/>
              <a:gd name="T69" fmla="*/ 14 h 168"/>
              <a:gd name="T70" fmla="*/ 72 w 94"/>
              <a:gd name="T71" fmla="*/ 23 h 168"/>
              <a:gd name="T72" fmla="*/ 82 w 94"/>
              <a:gd name="T73" fmla="*/ 47 h 168"/>
              <a:gd name="T74" fmla="*/ 82 w 94"/>
              <a:gd name="T75" fmla="*/ 51 h 168"/>
              <a:gd name="T76" fmla="*/ 28 w 94"/>
              <a:gd name="T77" fmla="*/ 154 h 168"/>
              <a:gd name="T78" fmla="*/ 66 w 94"/>
              <a:gd name="T79" fmla="*/ 154 h 168"/>
              <a:gd name="T80" fmla="*/ 66 w 94"/>
              <a:gd name="T81" fmla="*/ 142 h 168"/>
              <a:gd name="T82" fmla="*/ 28 w 94"/>
              <a:gd name="T83" fmla="*/ 142 h 168"/>
              <a:gd name="T84" fmla="*/ 28 w 94"/>
              <a:gd name="T85" fmla="*/ 154 h 168"/>
              <a:gd name="T86" fmla="*/ 36 w 94"/>
              <a:gd name="T87" fmla="*/ 168 h 168"/>
              <a:gd name="T88" fmla="*/ 58 w 94"/>
              <a:gd name="T89" fmla="*/ 168 h 168"/>
              <a:gd name="T90" fmla="*/ 58 w 94"/>
              <a:gd name="T91" fmla="*/ 161 h 168"/>
              <a:gd name="T92" fmla="*/ 36 w 94"/>
              <a:gd name="T93" fmla="*/ 161 h 168"/>
              <a:gd name="T94" fmla="*/ 36 w 94"/>
              <a:gd name="T9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4" h="168">
                <a:moveTo>
                  <a:pt x="80" y="14"/>
                </a:moveTo>
                <a:cubicBezTo>
                  <a:pt x="75" y="9"/>
                  <a:pt x="68" y="4"/>
                  <a:pt x="60" y="2"/>
                </a:cubicBezTo>
                <a:cubicBezTo>
                  <a:pt x="56" y="1"/>
                  <a:pt x="52" y="0"/>
                  <a:pt x="47" y="0"/>
                </a:cubicBezTo>
                <a:cubicBezTo>
                  <a:pt x="34" y="0"/>
                  <a:pt x="23" y="5"/>
                  <a:pt x="14" y="14"/>
                </a:cubicBezTo>
                <a:cubicBezTo>
                  <a:pt x="5" y="23"/>
                  <a:pt x="0" y="35"/>
                  <a:pt x="0" y="47"/>
                </a:cubicBezTo>
                <a:cubicBezTo>
                  <a:pt x="0" y="52"/>
                  <a:pt x="0" y="52"/>
                  <a:pt x="0" y="52"/>
                </a:cubicBezTo>
                <a:cubicBezTo>
                  <a:pt x="1" y="58"/>
                  <a:pt x="3" y="64"/>
                  <a:pt x="6" y="70"/>
                </a:cubicBezTo>
                <a:cubicBezTo>
                  <a:pt x="6" y="70"/>
                  <a:pt x="23" y="102"/>
                  <a:pt x="23" y="122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5" y="132"/>
                  <a:pt x="27" y="134"/>
                  <a:pt x="30" y="134"/>
                </a:cubicBezTo>
                <a:cubicBezTo>
                  <a:pt x="64" y="134"/>
                  <a:pt x="64" y="134"/>
                  <a:pt x="64" y="134"/>
                </a:cubicBezTo>
                <a:cubicBezTo>
                  <a:pt x="67" y="134"/>
                  <a:pt x="69" y="132"/>
                  <a:pt x="70" y="128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02"/>
                  <a:pt x="88" y="70"/>
                  <a:pt x="88" y="70"/>
                </a:cubicBezTo>
                <a:cubicBezTo>
                  <a:pt x="91" y="64"/>
                  <a:pt x="93" y="58"/>
                  <a:pt x="94" y="52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5"/>
                  <a:pt x="89" y="23"/>
                  <a:pt x="80" y="14"/>
                </a:cubicBezTo>
                <a:close/>
                <a:moveTo>
                  <a:pt x="82" y="51"/>
                </a:moveTo>
                <a:cubicBezTo>
                  <a:pt x="81" y="56"/>
                  <a:pt x="80" y="60"/>
                  <a:pt x="78" y="64"/>
                </a:cubicBezTo>
                <a:cubicBezTo>
                  <a:pt x="76" y="68"/>
                  <a:pt x="59" y="99"/>
                  <a:pt x="59" y="121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05"/>
                  <a:pt x="26" y="83"/>
                  <a:pt x="17" y="67"/>
                </a:cubicBezTo>
                <a:cubicBezTo>
                  <a:pt x="17" y="66"/>
                  <a:pt x="17" y="66"/>
                  <a:pt x="17" y="66"/>
                </a:cubicBezTo>
                <a:cubicBezTo>
                  <a:pt x="16" y="64"/>
                  <a:pt x="16" y="64"/>
                  <a:pt x="16" y="64"/>
                </a:cubicBezTo>
                <a:cubicBezTo>
                  <a:pt x="14" y="60"/>
                  <a:pt x="13" y="56"/>
                  <a:pt x="12" y="51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38"/>
                  <a:pt x="16" y="29"/>
                  <a:pt x="22" y="23"/>
                </a:cubicBezTo>
                <a:cubicBezTo>
                  <a:pt x="29" y="16"/>
                  <a:pt x="38" y="12"/>
                  <a:pt x="47" y="12"/>
                </a:cubicBezTo>
                <a:cubicBezTo>
                  <a:pt x="50" y="12"/>
                  <a:pt x="54" y="13"/>
                  <a:pt x="57" y="14"/>
                </a:cubicBezTo>
                <a:cubicBezTo>
                  <a:pt x="63" y="15"/>
                  <a:pt x="68" y="18"/>
                  <a:pt x="72" y="23"/>
                </a:cubicBezTo>
                <a:cubicBezTo>
                  <a:pt x="78" y="29"/>
                  <a:pt x="82" y="38"/>
                  <a:pt x="82" y="47"/>
                </a:cubicBezTo>
                <a:lnTo>
                  <a:pt x="82" y="51"/>
                </a:lnTo>
                <a:close/>
                <a:moveTo>
                  <a:pt x="28" y="154"/>
                </a:moveTo>
                <a:cubicBezTo>
                  <a:pt x="66" y="154"/>
                  <a:pt x="66" y="154"/>
                  <a:pt x="66" y="154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28" y="142"/>
                  <a:pt x="28" y="142"/>
                  <a:pt x="28" y="142"/>
                </a:cubicBezTo>
                <a:lnTo>
                  <a:pt x="28" y="154"/>
                </a:lnTo>
                <a:close/>
                <a:moveTo>
                  <a:pt x="36" y="168"/>
                </a:moveTo>
                <a:cubicBezTo>
                  <a:pt x="58" y="168"/>
                  <a:pt x="58" y="168"/>
                  <a:pt x="58" y="168"/>
                </a:cubicBezTo>
                <a:cubicBezTo>
                  <a:pt x="58" y="161"/>
                  <a:pt x="58" y="161"/>
                  <a:pt x="58" y="161"/>
                </a:cubicBezTo>
                <a:cubicBezTo>
                  <a:pt x="36" y="161"/>
                  <a:pt x="36" y="161"/>
                  <a:pt x="36" y="161"/>
                </a:cubicBezTo>
                <a:lnTo>
                  <a:pt x="36" y="16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7" name="矩形: 圆角 6"/>
            <p:cNvSpPr/>
            <p:nvPr>
              <p:custDataLst>
                <p:tags r:id="rId2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"/>
              </p:custDataLst>
            </p:nvPr>
          </p:nvSpPr>
          <p:spPr>
            <a:xfrm>
              <a:off x="1070716" y="1797999"/>
              <a:ext cx="2477770" cy="44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1.构建Spring Boot项目</a:t>
              </a:r>
            </a:p>
          </p:txBody>
        </p:sp>
      </p:grp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993775" y="1883410"/>
            <a:ext cx="8595995" cy="8744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创建一个</a:t>
            </a:r>
            <a:r>
              <a:rPr lang="en-US" altLang="zh-CN" sz="1800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com.spring.boot</a:t>
            </a: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的软件包结构和创建一个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SpringBootDemoApplication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类文件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75" y="2757817"/>
            <a:ext cx="9753600" cy="331470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8" name="矩形: 圆角 6"/>
            <p:cNvSpPr/>
            <p:nvPr>
              <p:custDataLst>
                <p:tags r:id="rId3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1070716" y="1797999"/>
              <a:ext cx="2477770" cy="40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zh-CN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2.</a:t>
              </a:r>
              <a:r>
                <a:rPr lang="zh-CN" altLang="en-US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编辑运行类</a:t>
              </a: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93775" y="1883410"/>
            <a:ext cx="8595995" cy="4589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SpringBootDemoApplication</a:t>
            </a:r>
            <a:r>
              <a:rPr lang="zh-CN" altLang="en-US" sz="1800" dirty="0">
                <a:solidFill>
                  <a:srgbClr val="000000"/>
                </a:solidFill>
                <a:latin typeface="Arial Unicode MS"/>
                <a:ea typeface="JetBrains Mono"/>
              </a:rPr>
              <a:t>文件进行编辑</a:t>
            </a:r>
            <a:endParaRPr lang="zh-CN" altLang="en-US" sz="1800" b="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 bwMode="auto">
          <a:xfrm>
            <a:off x="1093470" y="2493645"/>
            <a:ext cx="7416800" cy="3366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package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com.spring.boot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org.springframework.boot.SpringApplication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org.springframework.boot.autoconfigure.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SpringBootApplication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/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  <a:t>@SpringBootApplication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SpringBootDemoApplication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args[]){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SpringApplication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run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SpringBootDemoApplication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args);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8" name="矩形: 圆角 6"/>
            <p:cNvSpPr/>
            <p:nvPr>
              <p:custDataLst>
                <p:tags r:id="rId2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070716" y="1797999"/>
              <a:ext cx="2477770" cy="40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3</a:t>
              </a:r>
              <a:r>
                <a:rPr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.</a:t>
              </a:r>
              <a:r>
                <a:rPr lang="zh-CN" altLang="en-US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创建配置文件</a:t>
              </a:r>
              <a:endParaRPr sz="1700" dirty="0"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93775" y="1883410"/>
            <a:ext cx="8595995" cy="87440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resources</a:t>
            </a: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文件夹中创建</a:t>
            </a:r>
            <a:r>
              <a:rPr lang="en-US" altLang="zh-CN" sz="1800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application.properties</a:t>
            </a: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文件，并在里面配置</a:t>
            </a:r>
            <a:r>
              <a:rPr lang="en-US" altLang="zh-CN" sz="1800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springboot</a:t>
            </a: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程序端口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662" y="2805045"/>
            <a:ext cx="4381500" cy="6381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662" y="3645818"/>
            <a:ext cx="6181725" cy="143827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8" name="矩形: 圆角 6"/>
            <p:cNvSpPr/>
            <p:nvPr>
              <p:custDataLst>
                <p:tags r:id="rId3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997691" y="1797999"/>
              <a:ext cx="2563495" cy="39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sz="16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4</a:t>
              </a:r>
              <a:r>
                <a:rPr sz="16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.编写Spring MVC控制器</a:t>
              </a: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83615" y="1845945"/>
            <a:ext cx="10375265" cy="4589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b="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en-US" altLang="zh-CN" sz="1800" b="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ontroller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</a:t>
            </a:r>
            <a:r>
              <a:rPr lang="en-US" altLang="zh-CN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</a:t>
            </a:r>
            <a:r>
              <a:rPr lang="en-US" altLang="zh-CN" sz="180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HelloController</a:t>
            </a:r>
            <a:r>
              <a: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</a:t>
            </a:r>
            <a:endParaRPr lang="zh-CN" altLang="en-US" sz="1800" b="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329" y="2327159"/>
            <a:ext cx="2162175" cy="84772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 bwMode="auto">
          <a:xfrm>
            <a:off x="4439022" y="1832158"/>
            <a:ext cx="7416824" cy="4248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package com.spring.boot.controller;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/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import org.springframework.stereotype.Controller;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import org.springframework.web.bind.annotation.GetMapping;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import org.springframework.web.bind.annotation.RequestMapping;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import javax.servlet.http.HttpServletResponse;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import java.io.IOException;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@Controller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@RequestMapping("/helloController")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public class HelloController {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    @RequestMapping("/hello")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    public void hello(HttpServletResponse response) throws IOException {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        response.getWriter().println("hello quanhai");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    }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  <a:t>}</a:t>
            </a:r>
            <a:br>
              <a:rPr lang="zh-CN" altLang="zh-CN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/>
                <a:ea typeface="JetBrains Mono"/>
              </a:rPr>
            </a:br>
            <a:endParaRPr lang="zh-CN" altLang="zh-CN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8" name="矩形: 圆角 6"/>
            <p:cNvSpPr/>
            <p:nvPr>
              <p:custDataLst>
                <p:tags r:id="rId2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1070716" y="1797999"/>
              <a:ext cx="2477770" cy="40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5</a:t>
              </a:r>
              <a:r>
                <a:rPr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.</a:t>
              </a:r>
              <a:r>
                <a:rPr lang="zh-CN" altLang="en-US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运行项目</a:t>
              </a:r>
              <a:endParaRPr sz="1700" dirty="0"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93775" y="1883410"/>
            <a:ext cx="8595995" cy="4589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SpringBootDemoApplication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运行时，会发现项目启动的端口号为配置的端口号。</a:t>
            </a:r>
            <a:endParaRPr lang="zh-CN" altLang="en-US" sz="180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90" y="2554432"/>
            <a:ext cx="10847735" cy="142229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55246" y="3645818"/>
            <a:ext cx="1872208" cy="149347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8" name="矩形: 圆角 6"/>
            <p:cNvSpPr/>
            <p:nvPr>
              <p:custDataLst>
                <p:tags r:id="rId2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997691" y="1797999"/>
              <a:ext cx="2563495" cy="443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9.</a:t>
              </a:r>
              <a:r>
                <a:rPr lang="zh-CN" altLang="en-US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访问</a:t>
              </a:r>
              <a:r>
                <a:rPr sz="1700" dirty="0" err="1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项目</a:t>
              </a:r>
              <a:endParaRPr sz="1700" dirty="0"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83615" y="1917700"/>
            <a:ext cx="8425180" cy="4589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1800" b="0" dirty="0" err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在浏览器上</a:t>
            </a:r>
            <a:r>
              <a:rPr lang="it-IT" altLang="zh-CN" sz="1800" b="0" dirty="0">
                <a:solidFill>
                  <a:srgbClr val="1369B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访问http://localhost:8060/helloController/hello</a:t>
            </a:r>
            <a:r>
              <a:rPr lang="zh-CN" altLang="en-US" sz="1800" b="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it-IT" sz="1800" b="0" dirty="0">
              <a:solidFill>
                <a:srgbClr val="1369B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256" y="2915444"/>
            <a:ext cx="9867900" cy="102870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638111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9.2.1 </a:t>
            </a:r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使用Maven方式构建Spring Boot项目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93914" y="1105894"/>
            <a:ext cx="2653020" cy="476905"/>
            <a:chOff x="979276" y="1797999"/>
            <a:chExt cx="2653020" cy="476905"/>
          </a:xfrm>
        </p:grpSpPr>
        <p:sp>
          <p:nvSpPr>
            <p:cNvPr id="8" name="矩形: 圆角 6"/>
            <p:cNvSpPr/>
            <p:nvPr>
              <p:custDataLst>
                <p:tags r:id="rId3"/>
              </p:custDataLst>
            </p:nvPr>
          </p:nvSpPr>
          <p:spPr>
            <a:xfrm>
              <a:off x="979276" y="1813239"/>
              <a:ext cx="2653020" cy="461665"/>
            </a:xfrm>
            <a:prstGeom prst="roundRect">
              <a:avLst>
                <a:gd name="adj" fmla="val 50000"/>
              </a:avLst>
            </a:prstGeom>
            <a:solidFill>
              <a:srgbClr val="005DA2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>
                <a:solidFill>
                  <a:schemeClr val="lt1"/>
                </a:solidFill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1070716" y="1797999"/>
              <a:ext cx="2477770" cy="40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35000"/>
                </a:lnSpc>
                <a:defRPr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defRPr>
              </a:lvl1pPr>
            </a:lstStyle>
            <a:p>
              <a:r>
                <a:rPr lang="en-US" altLang="zh-CN" sz="1700" dirty="0">
                  <a:latin typeface="Arial" panose="020B0604020202020204" pitchFamily="34" charset="0"/>
                  <a:ea typeface="思源黑体 CN Normal" panose="020B0400000000000000" pitchFamily="34" charset="-122"/>
                  <a:sym typeface="Arial" panose="020B0604020202020204" pitchFamily="34" charset="0"/>
                </a:rPr>
                <a:t>tips</a:t>
              </a:r>
              <a:endParaRPr sz="1700" dirty="0">
                <a:latin typeface="Arial" panose="020B0604020202020204" pitchFamily="34" charset="0"/>
                <a:ea typeface="思源黑体 CN Normal" panose="020B0400000000000000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93775" y="1485578"/>
            <a:ext cx="8595995" cy="45890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resources</a:t>
            </a: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中新建</a:t>
            </a:r>
            <a:r>
              <a:rPr lang="en-US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banner.txt</a:t>
            </a:r>
            <a:r>
              <a:rPr lang="zh-CN" altLang="en-US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文档，并将下方代码复制粘贴进去。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 bwMode="auto">
          <a:xfrm>
            <a:off x="1085354" y="1898525"/>
            <a:ext cx="9546356" cy="4301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————————————————————————————————————————————————————————————————————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        _ooOoo_        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       o8888888o       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       88" . "88       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       (| ^_^ |)       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       O\  =  /O       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    ____/`---'\____    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  .'  \\|     |//  `.  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 /  \\|||  :  |||//  \ 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/  _||||| -:- |||||-  \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|   | \\\  -  /// |   |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| \_|  ''\---/''  |   |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\  .-\__  `-`  ___/-. /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___`. .'  /--.--\  `. . ___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."" '&lt;  `.___\_&lt;|&gt;_/___.'  &gt;'"".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| | :  `- \`.;`\ _ /`;.`/ - ` : | |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\  \ `-.   \_ __\ /__ _/   .-` /  /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========`-.____`-.___\_____/___.-`____.-'========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               `=---='            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^^^^^^^^^^^^^^^^^^^^^^^^^^^^^^^^^^^^^^^^^^^^^^^^^^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//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佛祖保佑       永不宕机     永无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BUG                  //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————————————————————————————————————————————————————————————————————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272097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9.2.2 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5350" y="1269365"/>
            <a:ext cx="1039876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b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Maven作为一个构建工具，不仅能帮我们自动化构建，还能够抽象构建过程，提供构建任务实现;它跨平台，对外提供了一致的操作接口，这一切足以使它成为优秀的、流行的构建工具。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800" b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Maven不仅是构建工具，还是一个依赖管理工具和项目管理工具，它提供了中央仓库，能帮我自动下载构件。</a:t>
            </a:r>
            <a:r>
              <a:rPr lang="zh-CN" altLang="en-US" sz="18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在使用前需要下载它的安装包，可通过</a:t>
            </a:r>
            <a:r>
              <a:rPr lang="en-US" altLang="zh-CN" sz="18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https://maven.apache.org/download.cgi</a:t>
            </a:r>
            <a:r>
              <a:rPr lang="zh-CN" altLang="en-US" sz="18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下载。访问该网址，就可以看到</a:t>
            </a:r>
            <a:r>
              <a:rPr lang="en-US" altLang="en-US" sz="18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maven</a:t>
            </a:r>
            <a:r>
              <a:rPr lang="zh-CN" altLang="en-US" sz="18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各版本压缩包的下载链接。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lang="zh-CN" altLang="en-US" sz="1800" b="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501390"/>
            <a:ext cx="9895840" cy="221805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198245" y="4869180"/>
            <a:ext cx="9504680" cy="288290"/>
          </a:xfrm>
          <a:prstGeom prst="roundRect">
            <a:avLst/>
          </a:prstGeom>
        </p:spPr>
        <p:style>
          <a:lnRef idx="3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272097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9.2.2 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2950" y="1269365"/>
            <a:ext cx="1070737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下载完成后，将安装文件解压到指定的目录中。解压后的目录结构如下：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14" y="2061642"/>
            <a:ext cx="6334125" cy="271462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1568693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本章导读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2391508" y="858027"/>
            <a:ext cx="9306558" cy="192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grpSp>
        <p:nvGrpSpPr>
          <p:cNvPr id="16" name="组合 10"/>
          <p:cNvGrpSpPr/>
          <p:nvPr/>
        </p:nvGrpSpPr>
        <p:grpSpPr>
          <a:xfrm>
            <a:off x="808794" y="1994726"/>
            <a:ext cx="10572824" cy="3196022"/>
            <a:chOff x="1564375" y="5111665"/>
            <a:chExt cx="12797210" cy="3402260"/>
          </a:xfrm>
        </p:grpSpPr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>
              <a:off x="1564375" y="5111665"/>
              <a:ext cx="12797210" cy="3402260"/>
            </a:xfrm>
            <a:prstGeom prst="roundRect">
              <a:avLst>
                <a:gd name="adj" fmla="val 4690"/>
              </a:avLst>
            </a:prstGeom>
            <a:solidFill>
              <a:schemeClr val="bg1"/>
            </a:solidFill>
            <a:ln w="34925">
              <a:solidFill>
                <a:srgbClr val="059BAF">
                  <a:alpha val="60000"/>
                </a:srgbClr>
              </a:solidFill>
              <a:round/>
            </a:ln>
          </p:spPr>
          <p:txBody>
            <a:bodyPr wrap="none" lIns="91434" tIns="45717" rIns="91434" bIns="45717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13"/>
            <p:cNvSpPr/>
            <p:nvPr/>
          </p:nvSpPr>
          <p:spPr>
            <a:xfrm>
              <a:off x="1910246" y="5525514"/>
              <a:ext cx="8387361" cy="2652531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indent="457200">
                <a:lnSpc>
                  <a:spcPct val="130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</a:rPr>
                <a:t>Spring Boot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是一个用于快速构建基于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Spring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框架的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Java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应用程序的开源框架。它旨在简化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Spring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应用程序的开发过程，通过提供一种约定优于配置的方式，减少开发者对配置的需求，从而提高开发效率。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 SpringBoot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并不是对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Spring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功能上的增强，而是提供了一种快速使用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Spring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的方式，简省了繁重的配置，并提供了各种启动器，使开发者能快速上手。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 </a:t>
              </a:r>
              <a:endParaRPr lang="zh-CN" altLang="en-US" sz="2000" dirty="0">
                <a:latin typeface="Times New Roman" panose="02020603050405020304" pitchFamily="18" charset="0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94" y="1929596"/>
            <a:ext cx="3286148" cy="3286148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70" y="2349500"/>
            <a:ext cx="6635750" cy="1701800"/>
          </a:xfrm>
          <a:prstGeom prst="rect">
            <a:avLst/>
          </a:prstGeom>
        </p:spPr>
      </p:pic>
      <p:sp>
        <p:nvSpPr>
          <p:cNvPr id="4" name="文本框 6"/>
          <p:cNvSpPr txBox="1"/>
          <p:nvPr/>
        </p:nvSpPr>
        <p:spPr>
          <a:xfrm>
            <a:off x="822815" y="612000"/>
            <a:ext cx="272097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9.2.2 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6400" y="1203325"/>
            <a:ext cx="10707370" cy="3833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进行环境变量配置：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b="1" dirty="0"/>
              <a:t>a</a:t>
            </a:r>
            <a:r>
              <a:rPr lang="zh-CN" altLang="en-US" b="1" dirty="0"/>
              <a:t>、在系统变量中新建一个</a:t>
            </a:r>
            <a:r>
              <a:rPr lang="en-US" altLang="zh-CN" b="1" dirty="0"/>
              <a:t>MAVEN_HOME</a:t>
            </a:r>
            <a:r>
              <a:rPr lang="zh-CN" altLang="en-US" b="1" dirty="0"/>
              <a:t>变量，设置变量名跟变量值</a:t>
            </a:r>
            <a:endParaRPr lang="en-US" altLang="zh-CN" b="1" dirty="0"/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b="1" dirty="0"/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b="1" dirty="0"/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b="1" dirty="0"/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b="1" dirty="0"/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b="1" dirty="0"/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b="1" dirty="0"/>
              <a:t>b</a:t>
            </a:r>
            <a:r>
              <a:rPr lang="zh-CN" altLang="en-US" b="1" dirty="0"/>
              <a:t>、将</a:t>
            </a:r>
            <a:r>
              <a:rPr lang="en-US" altLang="zh-CN" b="1" dirty="0"/>
              <a:t>MAVEN_HOME</a:t>
            </a:r>
            <a:r>
              <a:rPr lang="zh-CN" altLang="en-US" b="1" dirty="0"/>
              <a:t>配置到系统环境变量</a:t>
            </a:r>
            <a:r>
              <a:rPr lang="en-US" altLang="zh-CN" b="1" dirty="0"/>
              <a:t>path</a:t>
            </a:r>
            <a:r>
              <a:rPr lang="zh-CN" altLang="en-US" b="1" dirty="0"/>
              <a:t>中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95163" y="1674808"/>
            <a:ext cx="4712221" cy="4847310"/>
            <a:chOff x="7103318" y="1485578"/>
            <a:chExt cx="4712221" cy="48473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3318" y="1485578"/>
              <a:ext cx="4712221" cy="484731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581779" y="5270502"/>
              <a:ext cx="1321739" cy="247524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272097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9.2.2 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2950" y="1269365"/>
            <a:ext cx="10707370" cy="4532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在命令提示符下输入</a:t>
            </a:r>
            <a:r>
              <a:rPr lang="en-US" altLang="zh-CN" sz="2000" kern="0" dirty="0" err="1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mvn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–version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验证是否安装成功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35" y="1701800"/>
            <a:ext cx="8695055" cy="464502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22300" y="4438015"/>
            <a:ext cx="11089005" cy="86423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6"/>
          <p:cNvSpPr txBox="1"/>
          <p:nvPr/>
        </p:nvSpPr>
        <p:spPr>
          <a:xfrm>
            <a:off x="822815" y="612000"/>
            <a:ext cx="272097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9.2.2 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2950" y="1269365"/>
            <a:ext cx="1070737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配置本地仓库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盘下新建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maven-repository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文件夹，该目录用作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maven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的本地仓库。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打开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D:\apache-maven-3.8.1-bin\apache-maven-3.8.1\conf\settings.xml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文件，利用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&lt;localRepository&gt;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查找下面这行代码并修改。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370" y="3069590"/>
            <a:ext cx="4330700" cy="920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6445" y="4590415"/>
            <a:ext cx="10707370" cy="650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sz="2800" kern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tips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:</a:t>
            </a: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大家之前没有设置本地仓库也能用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maven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下载和管理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jar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包，那是因为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idea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内置了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maven</a:t>
            </a:r>
          </a:p>
        </p:txBody>
      </p:sp>
    </p:spTree>
  </p:cSld>
  <p:clrMapOvr>
    <a:masterClrMapping/>
  </p:clrMapOvr>
  <p:transition spd="slow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272097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9.2.2 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2950" y="1269365"/>
            <a:ext cx="1070737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新增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maven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镜像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40" y="1832610"/>
            <a:ext cx="7378700" cy="43053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558290" y="2989580"/>
            <a:ext cx="9265285" cy="2079625"/>
            <a:chOff x="2454" y="4708"/>
            <a:chExt cx="14591" cy="3275"/>
          </a:xfrm>
        </p:grpSpPr>
        <p:sp>
          <p:nvSpPr>
            <p:cNvPr id="6" name="圆角矩形 5"/>
            <p:cNvSpPr/>
            <p:nvPr/>
          </p:nvSpPr>
          <p:spPr>
            <a:xfrm>
              <a:off x="2454" y="5855"/>
              <a:ext cx="11000" cy="2128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13340" y="5288"/>
              <a:ext cx="1701" cy="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3907" y="4708"/>
              <a:ext cx="3138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800">
                  <a:latin typeface="Arial" panose="020B0604020202020204" pitchFamily="34" charset="0"/>
                  <a:ea typeface="微软雅黑" panose="020B0503020204020204" pitchFamily="34" charset="-122"/>
                </a:rPr>
                <a:t>注释掉原有镜像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558290" y="4141470"/>
            <a:ext cx="9265285" cy="2079625"/>
            <a:chOff x="2454" y="4708"/>
            <a:chExt cx="14591" cy="3275"/>
          </a:xfrm>
        </p:grpSpPr>
        <p:sp>
          <p:nvSpPr>
            <p:cNvPr id="13" name="圆角矩形 12"/>
            <p:cNvSpPr/>
            <p:nvPr/>
          </p:nvSpPr>
          <p:spPr>
            <a:xfrm>
              <a:off x="2454" y="5855"/>
              <a:ext cx="11000" cy="2128"/>
            </a:xfrm>
            <a:prstGeom prst="roundRect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/>
            <p:nvPr>
              <p:custDataLst>
                <p:tags r:id="rId1"/>
              </p:custDataLst>
            </p:nvPr>
          </p:nvCxnSpPr>
          <p:spPr>
            <a:xfrm flipV="1">
              <a:off x="13340" y="5288"/>
              <a:ext cx="1701" cy="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3907" y="4708"/>
              <a:ext cx="3138" cy="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1800">
                  <a:latin typeface="Arial" panose="020B0604020202020204" pitchFamily="34" charset="0"/>
                  <a:ea typeface="微软雅黑" panose="020B0503020204020204" pitchFamily="34" charset="-122"/>
                </a:rPr>
                <a:t>新增阿里云镜像</a:t>
              </a: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272097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9.2.2 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2950" y="1269365"/>
            <a:ext cx="1070737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idea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配置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maven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仓库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845310"/>
            <a:ext cx="2838450" cy="3835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325" y="1989455"/>
            <a:ext cx="5808345" cy="40328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75" y="2277745"/>
            <a:ext cx="5662295" cy="403352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5918" y="1597663"/>
            <a:ext cx="10858576" cy="2919095"/>
          </a:xfrm>
          <a:prstGeom prst="rect">
            <a:avLst/>
          </a:prstGeom>
        </p:spPr>
        <p:txBody>
          <a:bodyPr wrap="square" lIns="79178" tIns="39588" rIns="79178" bIns="39588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．案例内容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交互式的网页设计建立起了用户与服务之间的联系，且网页功能设计简单，能减少操作、节省时间。例如，学生管理系统的登录页面，简化了用户和系统的交互，实现了根据用户输入的信息，系统提供不同的提示和操作。本案例将使用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 Boot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创建一个简单的注册页面，实现注册功能。这是本学期第一次实现视图层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控制层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持久化层的应用开发，请各位同学重视该案例。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92075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．案例实施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maven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的配置文件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pom.xml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中添加依赖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802765"/>
            <a:ext cx="9546590" cy="456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&lt;groupId&gt;org.example&lt;/groupId&gt;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&lt;artifactId&gt;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第十二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十五周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&lt;/artifactId&gt;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&lt;version&gt;1.0-SNAPSHOT&lt;/version&gt;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&lt;parent&gt;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&lt;groupId&gt;org.springframework.boot&lt;/groupId&gt;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&lt;artifactId&gt;spring-boot-starter-parent&lt;/artifactId&gt;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&lt;version&gt;2.7.6&lt;/version&gt;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&lt;relativePath/&gt;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&lt;/parent&gt;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&lt;dependencies&gt;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&lt;groupId&gt;org.springframework.boot&lt;/groupId&gt;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&lt;artifactId&gt;spring-boot-starter-web&lt;/artifactId&gt;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&lt;/dependency&gt;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&lt;groupId&gt;org.springframework.boot&lt;/groupId&gt;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&lt;artifactId&gt;spring-boot-starter-security&lt;/artifactId&gt;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&lt;/dependency&gt;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92075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．案例实施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442085"/>
            <a:ext cx="9546590" cy="4973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       &lt;dependency&gt;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           &lt;groupId&gt;org.springframework.boot&lt;/groupId&gt;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           &lt;artifactId&gt;spring-boot-starter-thymeleaf&lt;/artifactId&gt;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       &lt;/dependency&gt;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       &lt;dependency&gt;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           &lt;groupId&gt;com.google.code.gson&lt;/groupId&gt;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           &lt;artifactId&gt;gson&lt;/artifactId&gt;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           &lt;version&gt;2.8.8&lt;/version&gt;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        &lt;/dependency&gt;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&lt;groupId&gt;org.mybatis&lt;/groupId&gt;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&lt;artifactId&gt;mybatis&lt;/artifactId&gt;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&lt;version&gt;3.5.11&lt;/version&gt;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&lt;/dependency&gt;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&lt;groupId&gt;org.mybatis&lt;/groupId&gt;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&lt;artifactId&gt;mybatis-spring&lt;/artifactId&gt;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&lt;version&gt;2.0.4&lt;/version&gt;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&lt;/dependency&gt;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92075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．案例实施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100" y="1442085"/>
            <a:ext cx="9546590" cy="4973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&lt;groupId&gt;mysql&lt;/groupId&gt;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&lt;artifactId&gt;mysql-connector-java&lt;/artifactId&gt;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&lt;version&gt;8.0.31&lt;/version&gt;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&lt;/dependency&gt;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&lt;groupId&gt;org.springframework&lt;/groupId&gt;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&lt;artifactId&gt;spring-jdbc&lt;/artifactId&gt;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&lt;version&gt;5.3.10&lt;/version&gt;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&lt;/dependency&gt;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&lt;groupId&gt;org.projectlombok&lt;/groupId&gt;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&lt;artifactId&gt;lombok&lt;/artifactId&gt;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&lt;optional&gt;true&lt;/optional&gt;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&lt;/dependency&gt;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&lt;dependency&gt;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&lt;groupId&gt;org.mybatis.spring.boot&lt;/groupId&gt;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&lt;artifactId&gt;mybatis-spring-boot-starter&lt;/artifactId&gt;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&lt;version&gt;2.3.2&lt;/version&gt;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&lt;/dependency&gt;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&lt;/dependencies&gt;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）打开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navicat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新建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chat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数据库。同时仿照下图创建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tb_user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表。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80" y="2061845"/>
            <a:ext cx="1600200" cy="1790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5" y="4077335"/>
            <a:ext cx="9925050" cy="2006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1568693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59FA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学习目标 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59FA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2391508" y="858027"/>
            <a:ext cx="9306558" cy="192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8" name="矩形 7"/>
          <p:cNvSpPr/>
          <p:nvPr/>
        </p:nvSpPr>
        <p:spPr>
          <a:xfrm>
            <a:off x="1594612" y="1215216"/>
            <a:ext cx="1857388" cy="428628"/>
          </a:xfrm>
          <a:prstGeom prst="rect">
            <a:avLst/>
          </a:prstGeom>
          <a:solidFill>
            <a:srgbClr val="059BAF"/>
          </a:solidFill>
          <a:ln>
            <a:solidFill>
              <a:srgbClr val="05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知识目标</a:t>
            </a:r>
          </a:p>
        </p:txBody>
      </p:sp>
      <p:sp>
        <p:nvSpPr>
          <p:cNvPr id="9" name="矩形 8"/>
          <p:cNvSpPr/>
          <p:nvPr/>
        </p:nvSpPr>
        <p:spPr>
          <a:xfrm>
            <a:off x="1880364" y="1715282"/>
            <a:ext cx="6572296" cy="209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了解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Spring Boot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的概念和特点。</a:t>
            </a:r>
          </a:p>
          <a:p>
            <a:pPr>
              <a:lnSpc>
                <a:spcPct val="130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了解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Spring 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Boot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的常用组件和工作流程。</a:t>
            </a:r>
          </a:p>
          <a:p>
            <a:pPr>
              <a:lnSpc>
                <a:spcPct val="130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了解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Spring 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Boot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的核心类和配置。</a:t>
            </a:r>
          </a:p>
          <a:p>
            <a:pPr>
              <a:lnSpc>
                <a:spcPct val="130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掌握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Spring 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Boot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常用注解的使用方法。</a:t>
            </a:r>
          </a:p>
          <a:p>
            <a:pPr>
              <a:lnSpc>
                <a:spcPct val="130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了解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Spring 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Boot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的请求映射方式。</a:t>
            </a:r>
          </a:p>
        </p:txBody>
      </p:sp>
      <p:sp>
        <p:nvSpPr>
          <p:cNvPr id="10" name="矩形 9"/>
          <p:cNvSpPr/>
          <p:nvPr/>
        </p:nvSpPr>
        <p:spPr>
          <a:xfrm>
            <a:off x="1594612" y="3963980"/>
            <a:ext cx="1857388" cy="428628"/>
          </a:xfrm>
          <a:prstGeom prst="rect">
            <a:avLst/>
          </a:prstGeom>
          <a:solidFill>
            <a:srgbClr val="059BAF"/>
          </a:solidFill>
          <a:ln>
            <a:solidFill>
              <a:srgbClr val="05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技能目标</a:t>
            </a:r>
          </a:p>
        </p:txBody>
      </p:sp>
      <p:sp>
        <p:nvSpPr>
          <p:cNvPr id="11" name="矩形 10"/>
          <p:cNvSpPr/>
          <p:nvPr/>
        </p:nvSpPr>
        <p:spPr>
          <a:xfrm>
            <a:off x="1880364" y="4464046"/>
            <a:ext cx="914406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能使用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Spring 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Boot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的注解实现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Java Web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的简单应用。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594612" y="5144306"/>
            <a:ext cx="1857388" cy="428628"/>
          </a:xfrm>
          <a:prstGeom prst="rect">
            <a:avLst/>
          </a:prstGeom>
          <a:solidFill>
            <a:srgbClr val="059BAF"/>
          </a:solidFill>
          <a:ln>
            <a:solidFill>
              <a:srgbClr val="05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素质目标</a:t>
            </a:r>
          </a:p>
        </p:txBody>
      </p:sp>
      <p:sp>
        <p:nvSpPr>
          <p:cNvPr id="13" name="矩形 12"/>
          <p:cNvSpPr/>
          <p:nvPr/>
        </p:nvSpPr>
        <p:spPr>
          <a:xfrm>
            <a:off x="1880364" y="5644372"/>
            <a:ext cx="9501254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 通过学习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Spring </a:t>
            </a:r>
            <a:r>
              <a:rPr lang="en-US" altLang="en-US" sz="200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Boot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</a:rPr>
              <a:t>的基础知识，培养计算机思维，提高分析和处理问题的能力。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包，并在包里创建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ChatApplication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9546590" cy="2198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@SpringBootApplication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@MapperScan("com.quanhai.chat.mapper") //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指定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Mapper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接口所在包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class ChatApplication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public static void main(String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[]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args){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SpringApplication.run(ChatApplication.class, args);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com.quanhai.chat.entity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包，并在包里创建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CustomerUser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9546590" cy="3398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 com.quanhai.chat.entity;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lombok.Data;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class CustomerUser implements Serializable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private String username;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private String password;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private String name;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private String role;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编辑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resources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文件夹下的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application.properties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</a:t>
            </a: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10427335" cy="3398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server.port=8060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spring.datasource.url = jdbc:mysql://localhost:3306/chat?useSSL=false&amp;serverTimezone=UTC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spring.datasource.username =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spring.datasource.password =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spring.datasource.driver-class-name = com.mysql.cj.jdbc.Driver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mybatis.mapper-locations = classpath*:mapper/*.xml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mybatis.type-aliases-package = com.quanhai.chat.entity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/resources/mapper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文件夹下创建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XML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映射文件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UserMapper.xml</a:t>
            </a: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10062210" cy="4006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&lt;?xml version="1.0" encoding="UTF-8"?&gt;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&lt;!DOCTYPE mapper PUBLIC "-//mybatis.org//DTD Mapper 3.0//EN" "http://mybatis.org/dtd/mybatis-3-mapper.dtd"&gt;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&lt;mapper namespace="com.quanhai.chat.mapper.UserMapper"&gt;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&lt;select id="selectUserByUserName" parameterType="String" resultType="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SELECT * FROM tb_user WHERE username = #{username}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&lt;/select&gt;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&lt;insert id="register" parameterType="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INSERT INTO tb_user (username, password, name, role) VALUES (#{username}, #{password}, #{name}, #{role})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&lt;/insert&gt;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&lt;/mapper&gt;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7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）创建</a:t>
            </a:r>
            <a:r>
              <a:rPr lang="en-US" altLang="zh-CN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com.quanhai.chat.mapper</a:t>
            </a:r>
            <a:r>
              <a:rPr lang="zh-CN" altLang="en-US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包，在里面添加</a:t>
            </a:r>
            <a:r>
              <a:rPr lang="en-US" altLang="zh-CN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UserMapper</a:t>
            </a:r>
            <a:r>
              <a:rPr lang="zh-CN" altLang="en-US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接口文件</a:t>
            </a:r>
            <a:endParaRPr lang="zh-CN" altLang="en-US" sz="2000" kern="0" dirty="0">
              <a:ln>
                <a:noFill/>
              </a:ln>
              <a:solidFill>
                <a:srgbClr val="FFFFFF">
                  <a:lumMod val="10000"/>
                </a:srgb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9546590" cy="4006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 com.quanhai.chat.mapper;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com.quanhai.chat.entity.CustomerUser;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org.apache.ibatis.annotations.Mapper;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org.apache.ibatis.annotations.Param;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@Mapper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interface UserMapper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selectUserByUserName(String userName);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int register(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）创建</a:t>
            </a:r>
            <a:r>
              <a:rPr lang="en-US" altLang="zh-CN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com.quanhai.chat.service</a:t>
            </a:r>
            <a:r>
              <a:rPr lang="zh-CN" altLang="en-US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包，在里面添加</a:t>
            </a:r>
            <a:r>
              <a:rPr lang="en-US" altLang="zh-CN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UserService</a:t>
            </a:r>
            <a:r>
              <a:rPr lang="zh-CN" altLang="en-US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文件</a:t>
            </a:r>
            <a:endParaRPr lang="zh-CN" altLang="en-US" sz="2000" kern="0" dirty="0">
              <a:ln>
                <a:noFill/>
              </a:ln>
              <a:solidFill>
                <a:srgbClr val="FFFFFF">
                  <a:lumMod val="10000"/>
                </a:srgb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9850755" cy="4006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@Service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class UserService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@Autowired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private UserMapper userMapper;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public int register(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 customerUser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isExistUser =  userMapper.selectUserByUserName(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.getUsername());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if (isExistUser != null){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return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return userMapper.register(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 dirty="0" err="1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9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）创建</a:t>
            </a:r>
            <a:r>
              <a:rPr lang="en-US" altLang="zh-CN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com.quanhai.chat.controller</a:t>
            </a:r>
            <a:r>
              <a:rPr lang="zh-CN" altLang="en-US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包，在里面添加</a:t>
            </a:r>
            <a:r>
              <a:rPr lang="en-US" altLang="zh-CN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LoginController</a:t>
            </a:r>
            <a:r>
              <a:rPr lang="zh-CN" altLang="en-US" sz="2000" dirty="0">
                <a:ln>
                  <a:noFill/>
                </a:ln>
                <a:effectLst/>
                <a:latin typeface="Arial" panose="020B0604020202020204" pitchFamily="34" charset="0"/>
                <a:sym typeface="+mn-ea"/>
              </a:rPr>
              <a:t>控制器文件</a:t>
            </a:r>
            <a:endParaRPr lang="zh-CN" altLang="en-US" sz="2000" kern="0" dirty="0">
              <a:ln>
                <a:noFill/>
              </a:ln>
              <a:solidFill>
                <a:srgbClr val="FFFFFF">
                  <a:lumMod val="10000"/>
                </a:srgb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9546590" cy="4279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 com.quanhai.chat.controller;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com.quanhai.chat.service.UserService;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com.quanhai.chat.entity.CustomerUser;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org.springframework.beans.factory.annotation.Autowired;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org.springframework.stereotype.Controller;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org.springframework.ui.Model;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org.springframework.web.bind.annotation.GetMapping;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org.springframework.web.bind.annotation.PostMapping;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org.springframework.web.bind.annotation.RequestMapping;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org.springframework.web.bind.annotation.ResponseBody;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 javax.servlet.http.HttpServletRequest;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@Controller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@RequestMapping("/user")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public class LoginController {</a:t>
            </a:r>
          </a:p>
        </p:txBody>
      </p:sp>
      <p:sp>
        <p:nvSpPr>
          <p:cNvPr id="2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9546590" cy="4279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@Autowired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private UserService userService;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//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登录页面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@GetMapping("/toLogin")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public String toLogin()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return "login";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@GetMapping("/toRegister")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public String toRegister()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return "register";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}</a:t>
            </a:r>
          </a:p>
        </p:txBody>
      </p:sp>
      <p:sp>
        <p:nvSpPr>
          <p:cNvPr id="2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9546590" cy="4279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@PostMapping("/register")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public String register(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 customerUser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Model model)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.setRole("admin");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int result = userService.register(</a:t>
            </a:r>
            <a:r>
              <a:rPr lang="en-US" altLang="zh-CN" sz="18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+mn-ea"/>
              </a:rPr>
              <a:t>customerUser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if(result == 1){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model.addAttribute("successMsg","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注册成功，请点击下方登录链接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}else{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model.addAttribute("errorMsg","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注册失败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用户名重复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return "register"; //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注册后跳转登录页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972310"/>
            <a:ext cx="9546590" cy="4243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&lt;!DOCTYPE 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&lt;html xmlns:th="http://www.thymeleaf.org"&gt;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&lt;meta charset="UTF-8"&gt;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&lt;meta name="viewport" content="width=device-width, initial-scale=1.0"&gt;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&lt;title&gt;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用户登录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&lt;/title&gt;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&lt;link th:href="@{/css/login.css}" rel="stylesheet"&gt;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&lt;body&gt;</a:t>
            </a:r>
          </a:p>
        </p:txBody>
      </p:sp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resources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文件夹下新建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templates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文件夹，并创建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login.html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</a:t>
            </a:r>
            <a:endParaRPr lang="zh-CN" altLang="en-US" sz="2000" kern="0" dirty="0">
              <a:ln>
                <a:noFill/>
              </a:ln>
              <a:solidFill>
                <a:srgbClr val="FFFFFF">
                  <a:lumMod val="10000"/>
                </a:srgbClr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 rot="2732203">
            <a:off x="8099582" y="1157964"/>
            <a:ext cx="5595141" cy="357961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35170" y="472776"/>
            <a:ext cx="672176" cy="769439"/>
            <a:chOff x="1838225" y="2264025"/>
            <a:chExt cx="384275" cy="769439"/>
          </a:xfrm>
        </p:grpSpPr>
        <p:sp>
          <p:nvSpPr>
            <p:cNvPr id="9" name="矩形 8"/>
            <p:cNvSpPr/>
            <p:nvPr/>
          </p:nvSpPr>
          <p:spPr>
            <a:xfrm>
              <a:off x="1838225" y="2264025"/>
              <a:ext cx="384275" cy="769439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59B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941462" y="2476500"/>
              <a:ext cx="177800" cy="45719"/>
            </a:xfrm>
            <a:prstGeom prst="rect">
              <a:avLst/>
            </a:prstGeom>
            <a:solidFill>
              <a:srgbClr val="F5F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41462" y="2634200"/>
              <a:ext cx="177800" cy="45719"/>
            </a:xfrm>
            <a:prstGeom prst="rect">
              <a:avLst/>
            </a:prstGeom>
            <a:solidFill>
              <a:srgbClr val="F5F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41462" y="2791901"/>
              <a:ext cx="177800" cy="45719"/>
            </a:xfrm>
            <a:prstGeom prst="rect">
              <a:avLst/>
            </a:prstGeom>
            <a:solidFill>
              <a:srgbClr val="F5F2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59"/>
          <p:cNvSpPr txBox="1">
            <a:spLocks noChangeArrowheads="1"/>
          </p:cNvSpPr>
          <p:nvPr/>
        </p:nvSpPr>
        <p:spPr bwMode="auto">
          <a:xfrm>
            <a:off x="748482" y="439496"/>
            <a:ext cx="3312368" cy="8359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lnSpc>
                <a:spcPct val="120000"/>
              </a:lnSpc>
              <a:defRPr/>
            </a:pPr>
            <a:r>
              <a:rPr lang="zh-CN" altLang="en-US" sz="4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5" y="3858422"/>
            <a:ext cx="2469573" cy="2362200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809586" y="6501628"/>
            <a:ext cx="5389063" cy="357961"/>
          </a:xfrm>
          <a:prstGeom prst="rect">
            <a:avLst/>
          </a:prstGeom>
          <a:solidFill>
            <a:srgbClr val="059B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33" name="直角三角形 32"/>
          <p:cNvSpPr/>
          <p:nvPr/>
        </p:nvSpPr>
        <p:spPr>
          <a:xfrm rot="10800000">
            <a:off x="9618645" y="0"/>
            <a:ext cx="2571768" cy="2571768"/>
          </a:xfrm>
          <a:prstGeom prst="rtTriangle">
            <a:avLst/>
          </a:prstGeom>
          <a:solidFill>
            <a:srgbClr val="059BAF"/>
          </a:solidFill>
          <a:ln>
            <a:solidFill>
              <a:srgbClr val="059B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4012565" y="2286635"/>
            <a:ext cx="4018535" cy="643255"/>
            <a:chOff x="3166248" y="2143910"/>
            <a:chExt cx="4018448" cy="642942"/>
          </a:xfrm>
        </p:grpSpPr>
        <p:sp>
          <p:nvSpPr>
            <p:cNvPr id="15" name="圆角矩形 14"/>
            <p:cNvSpPr/>
            <p:nvPr>
              <p:custDataLst>
                <p:tags r:id="rId8"/>
              </p:custDataLst>
            </p:nvPr>
          </p:nvSpPr>
          <p:spPr>
            <a:xfrm>
              <a:off x="3166248" y="2143910"/>
              <a:ext cx="1188000" cy="642942"/>
            </a:xfrm>
            <a:prstGeom prst="roundRect">
              <a:avLst/>
            </a:prstGeom>
            <a:solidFill>
              <a:srgbClr val="FF66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9"/>
              </p:custDataLst>
            </p:nvPr>
          </p:nvSpPr>
          <p:spPr>
            <a:xfrm>
              <a:off x="4463145" y="2215348"/>
              <a:ext cx="2721551" cy="521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800" b="1">
                  <a:latin typeface="Times New Roman" panose="02020603050405020304" pitchFamily="18" charset="0"/>
                  <a:ea typeface="微软雅黑" panose="020B0503020204020204" pitchFamily="34" charset="-122"/>
                </a:rPr>
                <a:t>Spring Boot</a:t>
              </a:r>
              <a:r>
                <a:rPr lang="zh-CN" altLang="en-US" sz="2800" b="1">
                  <a:latin typeface="Times New Roman" panose="02020603050405020304" pitchFamily="18" charset="0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17" name="矩形 16"/>
            <p:cNvSpPr/>
            <p:nvPr>
              <p:custDataLst>
                <p:tags r:id="rId10"/>
              </p:custDataLst>
            </p:nvPr>
          </p:nvSpPr>
          <p:spPr>
            <a:xfrm>
              <a:off x="3380562" y="2215348"/>
              <a:ext cx="722614" cy="521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012565" y="3358515"/>
            <a:ext cx="4018466" cy="643255"/>
            <a:chOff x="3166248" y="2143910"/>
            <a:chExt cx="4018593" cy="642942"/>
          </a:xfrm>
        </p:grpSpPr>
        <p:sp>
          <p:nvSpPr>
            <p:cNvPr id="19" name="圆角矩形 18"/>
            <p:cNvSpPr/>
            <p:nvPr>
              <p:custDataLst>
                <p:tags r:id="rId5"/>
              </p:custDataLst>
            </p:nvPr>
          </p:nvSpPr>
          <p:spPr>
            <a:xfrm>
              <a:off x="3166248" y="2143910"/>
              <a:ext cx="1188000" cy="642942"/>
            </a:xfrm>
            <a:prstGeom prst="roundRect">
              <a:avLst/>
            </a:prstGeom>
            <a:solidFill>
              <a:srgbClr val="FF66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>
              <p:custDataLst>
                <p:tags r:id="rId6"/>
              </p:custDataLst>
            </p:nvPr>
          </p:nvSpPr>
          <p:spPr>
            <a:xfrm>
              <a:off x="4463145" y="2215348"/>
              <a:ext cx="2721696" cy="521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800" b="1">
                  <a:latin typeface="Times New Roman" panose="02020603050405020304" pitchFamily="18" charset="0"/>
                  <a:ea typeface="微软雅黑" panose="020B0503020204020204" pitchFamily="34" charset="-122"/>
                </a:rPr>
                <a:t>Spring Boot</a:t>
              </a:r>
              <a:r>
                <a:rPr lang="zh-CN" altLang="en-US" sz="2800" b="1">
                  <a:latin typeface="Times New Roman" panose="02020603050405020304" pitchFamily="18" charset="0"/>
                  <a:ea typeface="微软雅黑" panose="020B0503020204020204" pitchFamily="34" charset="-122"/>
                </a:rPr>
                <a:t>案例</a:t>
              </a:r>
            </a:p>
          </p:txBody>
        </p:sp>
        <p:sp>
          <p:nvSpPr>
            <p:cNvPr id="21" name="矩形 20"/>
            <p:cNvSpPr/>
            <p:nvPr>
              <p:custDataLst>
                <p:tags r:id="rId7"/>
              </p:custDataLst>
            </p:nvPr>
          </p:nvSpPr>
          <p:spPr>
            <a:xfrm>
              <a:off x="3380562" y="2215348"/>
              <a:ext cx="722653" cy="521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12565" y="4429760"/>
            <a:ext cx="6507690" cy="643255"/>
            <a:chOff x="3166248" y="2143910"/>
            <a:chExt cx="6507775" cy="642942"/>
          </a:xfrm>
        </p:grpSpPr>
        <p:sp>
          <p:nvSpPr>
            <p:cNvPr id="23" name="圆角矩形 22"/>
            <p:cNvSpPr/>
            <p:nvPr>
              <p:custDataLst>
                <p:tags r:id="rId2"/>
              </p:custDataLst>
            </p:nvPr>
          </p:nvSpPr>
          <p:spPr>
            <a:xfrm>
              <a:off x="3166248" y="2143910"/>
              <a:ext cx="1188000" cy="642942"/>
            </a:xfrm>
            <a:prstGeom prst="roundRect">
              <a:avLst/>
            </a:prstGeom>
            <a:solidFill>
              <a:srgbClr val="FF6600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3"/>
              </p:custDataLst>
            </p:nvPr>
          </p:nvSpPr>
          <p:spPr>
            <a:xfrm>
              <a:off x="4463145" y="2215348"/>
              <a:ext cx="5210878" cy="521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800" b="1">
                  <a:latin typeface="Times New Roman" panose="02020603050405020304" pitchFamily="18" charset="0"/>
                  <a:ea typeface="微软雅黑" panose="020B0503020204020204" pitchFamily="34" charset="-122"/>
                </a:rPr>
                <a:t>Spring Boot</a:t>
              </a:r>
              <a:r>
                <a:rPr lang="zh-CN" altLang="en-US" sz="2800" b="1">
                  <a:latin typeface="Times New Roman" panose="02020603050405020304" pitchFamily="18" charset="0"/>
                  <a:ea typeface="微软雅黑" panose="020B0503020204020204" pitchFamily="34" charset="-122"/>
                </a:rPr>
                <a:t>的核心类和常用注解</a:t>
              </a:r>
            </a:p>
          </p:txBody>
        </p:sp>
        <p:sp>
          <p:nvSpPr>
            <p:cNvPr id="25" name="矩形 24"/>
            <p:cNvSpPr/>
            <p:nvPr>
              <p:custDataLst>
                <p:tags r:id="rId4"/>
              </p:custDataLst>
            </p:nvPr>
          </p:nvSpPr>
          <p:spPr>
            <a:xfrm>
              <a:off x="3380562" y="2215348"/>
              <a:ext cx="722639" cy="5217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170305"/>
            <a:ext cx="9546590" cy="5045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&lt;div class="login-container"&gt;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&lt;div id="app"&gt;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&lt;h2&gt;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登录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&lt;/h2&gt;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&lt;form id="login-form" th:action="@{/login}" method="post"&gt;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&lt;input type="text" id="username" name="username" placeholder="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用户名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required &gt;&lt;br&gt;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&lt;input type="password" id="password" name="password" placeholder="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密码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required &gt;&lt;br&gt;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&lt;button type="submit" &gt;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登录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&lt;/button&gt;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&lt;/form&gt;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&lt;div id="error" class="error" th:if="${param.message}" th:text="${param.message}"&gt;&lt;/div&gt;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&lt;p class="signup-link"&gt;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没有账号？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&lt;a href="/user/toRegister"&gt;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注册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&lt;/a&gt;&lt;/p&gt;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&lt;/div&gt;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703070"/>
            <a:ext cx="9546590" cy="512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&lt;!DOCTYPE 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&lt;html xmlns:th="http://www.thymeleaf.org"&gt;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&lt;meta charset="UTF-8"&gt;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&lt;meta name="viewport" content="width=device-width, initial-scale=1.0"&gt;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&lt;title&gt;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用户注册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&lt;/title&gt;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&lt;link th:href="@{/css/login.css}" rel="stylesheet"&gt;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&lt;div id="app"&gt;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&lt;div class="login-container"&gt;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&lt;!--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显示全局错误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&lt;div th:if="${successMsg}" style="color:red"&gt;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&lt;span th:text="${successMsg}"&gt;&lt;/span&gt;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&lt;div th:if="${errorMsg}" style="color:red"&gt;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&lt;span th:text="${errorMsg}"&gt;&lt;/span&gt;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resources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文件夹下新建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templates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文件夹，并创建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register.html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</a:t>
            </a:r>
            <a:endParaRPr lang="zh-CN" altLang="en-US" sz="2000" kern="0" dirty="0">
              <a:ln>
                <a:noFill/>
              </a:ln>
              <a:solidFill>
                <a:srgbClr val="FFFFFF">
                  <a:lumMod val="10000"/>
                </a:srgbClr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85215" y="1703070"/>
            <a:ext cx="9546590" cy="42894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&lt;!--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字段级错误显示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&lt;form th:action="@{/user/register}" method="post"&gt;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&lt;input type="text" id="username" name="username" placeholder="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用户名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required &gt;&lt;br&gt;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&lt;input type="password" id="password" name="password" placeholder="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密码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required &gt;&lt;br&gt;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&lt;input type="text" id="name" name="name" placeholder="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昵称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required &gt;&lt;br&gt;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&lt;button type="submit"&gt;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注册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&lt;/button&gt;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&lt;p class="signup-link"&gt;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已有账号？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&lt;a href="/user/toLogin"&gt;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立即登录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&lt;/a&gt;&lt;/p&gt;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&lt;/form&gt;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&lt;/html&gt;</a:t>
            </a:r>
          </a:p>
        </p:txBody>
      </p:sp>
      <p:sp>
        <p:nvSpPr>
          <p:cNvPr id="2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66115" y="1279525"/>
            <a:ext cx="10858500" cy="51752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resources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文件夹下新建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\static\css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文件夹，并创建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login.css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文件。具体见系统。运行成功截图如下。</a:t>
            </a:r>
            <a:endParaRPr lang="en-US" altLang="zh-CN" sz="2000" kern="0" dirty="0">
              <a:ln>
                <a:noFill/>
              </a:ln>
              <a:solidFill>
                <a:srgbClr val="FFFFFF">
                  <a:lumMod val="10000"/>
                </a:srgbClr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60" y="1974850"/>
            <a:ext cx="5743575" cy="4027170"/>
          </a:xfrm>
          <a:prstGeom prst="rect">
            <a:avLst/>
          </a:prstGeom>
        </p:spPr>
      </p:pic>
      <p:sp>
        <p:nvSpPr>
          <p:cNvPr id="3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实现（注册）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3819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9.2.3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security</a:t>
            </a:r>
            <a:endParaRPr lang="zh-CN" altLang="en-US" sz="2400" b="1" ker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61392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Java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中的安全框架通常是指解决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Web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应用安全问题的框架。自行实现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Web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应用的安全性并不容易，需要考虑不同的认证和授权机制、网络关键数据传输加密等多方面的问题。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 Security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是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生态系统中重要的一员，是一个基于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AOP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思想和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Servlet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过滤器实现的安全框架，它提供了完善的认证机制和方法级的授权功能，是一款非常优秀的权限管理框架。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在进行安全管理的过程中都涉及权限管理的两个重要概念：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Authentication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（认证）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Authorization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（授权）。权限管理是指根据系统设置的安全规则或者安全策略，用户可以访问且只能访问自己被授权的资源。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实现权限管理通常需要三个对象，分别为用户、角色、权限，这三个对象的说明如下。</a:t>
            </a:r>
          </a:p>
          <a:p>
            <a:pPr marL="342900" indent="-342900" defTabSz="914400">
              <a:lnSpc>
                <a:spcPct val="130000"/>
              </a:lnSpc>
              <a:buClr>
                <a:srgbClr val="C00000"/>
              </a:buClr>
              <a:buFont typeface="Wingdings" panose="05000000000000000000" charset="0"/>
              <a:buChar char="n"/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用户：主要包含用户名、密码和当前用户的角色信息，可以实现认证操作。</a:t>
            </a:r>
          </a:p>
          <a:p>
            <a:pPr marL="342900" indent="-342900" defTabSz="914400">
              <a:lnSpc>
                <a:spcPct val="130000"/>
              </a:lnSpc>
              <a:buClr>
                <a:srgbClr val="C00000"/>
              </a:buClr>
              <a:buFont typeface="Wingdings" panose="05000000000000000000" charset="0"/>
              <a:buChar char="n"/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角色：主要包含角色名称、角色描述和当前角色拥有的权限信息，可以实现授权操作。</a:t>
            </a:r>
          </a:p>
          <a:p>
            <a:pPr marL="342900" indent="-342900" defTabSz="914400">
              <a:lnSpc>
                <a:spcPct val="130000"/>
              </a:lnSpc>
              <a:buClr>
                <a:srgbClr val="C00000"/>
              </a:buClr>
              <a:buFont typeface="Wingdings" panose="05000000000000000000" charset="0"/>
              <a:buChar char="n"/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权限：权限也可以称为菜单，主要包含当前权限名称、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url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地址等信息，可以实现动态展示菜单。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3819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9.2.3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security</a:t>
            </a:r>
            <a:endParaRPr lang="zh-CN" altLang="en-US" sz="2400" b="1" ker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61392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4294188" y="981710"/>
            <a:ext cx="7810499" cy="476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0545" y="1413510"/>
            <a:ext cx="3610610" cy="30791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</a:pPr>
            <a:r>
              <a:rPr lang="zh-CN" altLang="en-US" sz="2000" i="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Spring Security 是一个强大且灵活的安全框架，用于为 Java 应用程序提供身份验证和授权功能。它在 Spring 应用程序中提供了细粒度的访问控制能力，同时保持了高度的可配置性和扩展性。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3819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9.2.3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security</a:t>
            </a:r>
            <a:endParaRPr lang="zh-CN" altLang="en-US" sz="2400" b="1" ker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61392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4690" y="1053465"/>
            <a:ext cx="10999470" cy="26428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45720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</a:pPr>
            <a:r>
              <a:rPr lang="en-US" altLang="zh-CN" sz="2000" i="0" kern="0" dirty="0" err="1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SecurityFilterChain</a:t>
            </a:r>
            <a:r>
              <a:rPr lang="zh-CN" altLang="en-US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所包含的各个</a:t>
            </a:r>
            <a:r>
              <a:rPr lang="en-US" altLang="zh-CN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Filter</a:t>
            </a:r>
            <a:r>
              <a:rPr lang="zh-CN" altLang="en-US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是</a:t>
            </a:r>
            <a:r>
              <a:rPr lang="en-US" altLang="zh-CN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Spring Security</a:t>
            </a:r>
            <a:r>
              <a:rPr lang="zh-CN" altLang="en-US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核心，各有各的职责，但他们并不直接处理用户的认证，也不直接处理用户的授权，而是把它们交给了认证管理器（</a:t>
            </a:r>
            <a:r>
              <a:rPr lang="en-US" altLang="zh-CN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AuthenticationManager</a:t>
            </a:r>
            <a:r>
              <a:rPr lang="zh-CN" altLang="en-US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）和决策管理器（</a:t>
            </a:r>
            <a:r>
              <a:rPr lang="en-US" altLang="zh-CN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AccessDecisionManager</a:t>
            </a:r>
            <a:r>
              <a:rPr lang="zh-CN" altLang="en-US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）进行处理。</a:t>
            </a:r>
          </a:p>
          <a:p>
            <a:pPr marL="0" indent="45720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</a:pPr>
            <a:r>
              <a:rPr lang="en-US" altLang="zh-CN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spring Security</a:t>
            </a:r>
            <a:r>
              <a:rPr lang="zh-CN" altLang="en-US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功能的实现主要是由一系列过滤器链相互配合完成。</a:t>
            </a:r>
          </a:p>
          <a:p>
            <a:pPr marL="0" indent="45720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</a:pPr>
            <a:endParaRPr lang="en-US" altLang="zh-CN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marL="0" indent="45720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</a:pPr>
            <a:endParaRPr lang="en-US" altLang="zh-CN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marL="0" indent="45720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</a:pPr>
            <a:endParaRPr lang="en-US" altLang="zh-CN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766445" y="2853690"/>
            <a:ext cx="10838180" cy="207073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3819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9.2.3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security</a:t>
            </a:r>
            <a:endParaRPr lang="zh-CN" altLang="en-US" sz="2400" b="1" ker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61392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4690" y="1053465"/>
            <a:ext cx="11011535" cy="26428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Font typeface="+mj-ea"/>
              <a:buNone/>
            </a:pPr>
            <a:r>
              <a:rPr lang="en-US" altLang="zh-CN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仿宋" panose="02010609060101010101" charset="-122"/>
                <a:cs typeface="+mn-ea"/>
              </a:rPr>
              <a:t>①</a:t>
            </a:r>
            <a:r>
              <a:rPr lang="en-US" altLang="zh-CN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SecurityConfig</a:t>
            </a:r>
            <a:r>
              <a:rPr lang="zh-CN" altLang="en-US" sz="2000" i="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：定义请求的安全规则，如哪些路径需要认证或放行。认证错误时的处理方式。</a:t>
            </a:r>
          </a:p>
          <a:p>
            <a:pPr indent="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Font typeface="+mj-lt"/>
              <a:buNone/>
            </a:pP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②UserDetailsService: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加载用户信息（如从数据库、内存），返回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 UserDetails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对象。；</a:t>
            </a:r>
            <a:endParaRPr lang="zh-CN" altLang="en-US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Font typeface="+mj-lt"/>
              <a:buNone/>
            </a:pP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③PasswordEncoder: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加密密码（如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 BCryptPasswordEncoder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），禁止明文存储。</a:t>
            </a:r>
            <a:endParaRPr lang="zh-CN" altLang="en-US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Font typeface="+mj-lt"/>
              <a:buNone/>
            </a:pP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④AuthenticationManager: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处理认证逻辑，调用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 UserDetailsService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验证用户。</a:t>
            </a:r>
            <a:endParaRPr lang="zh-CN" altLang="en-US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Font typeface="+mj-lt"/>
              <a:buNone/>
            </a:pP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⑤SecurityContextHolder: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存储当前用户的安全上下文（如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 Authentication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对象）。</a:t>
            </a:r>
            <a:endParaRPr lang="zh-CN" altLang="en-US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indent="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  <a:buFont typeface="+mj-ea"/>
              <a:buNone/>
            </a:pPr>
            <a:endParaRPr lang="zh-CN" altLang="en-US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marL="0" indent="45720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</a:pPr>
            <a:endParaRPr lang="en-US" altLang="zh-CN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3819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9.2.3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security</a:t>
            </a:r>
            <a:endParaRPr lang="zh-CN" altLang="en-US" sz="2400" b="1" ker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61392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4640" y="1413510"/>
            <a:ext cx="5203190" cy="50152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400"/>
              </a:spcAft>
            </a:pPr>
            <a:endParaRPr lang="en-US" altLang="zh-CN" sz="2000" i="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98245" y="1269365"/>
            <a:ext cx="9052560" cy="496824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5918" y="1597663"/>
            <a:ext cx="10858576" cy="1718945"/>
          </a:xfrm>
          <a:prstGeom prst="rect">
            <a:avLst/>
          </a:prstGeom>
        </p:spPr>
        <p:txBody>
          <a:bodyPr wrap="square" lIns="79178" tIns="39588" rIns="79178" bIns="39588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．案例内容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本案例为上一个案例的延伸，在上一个案例中我们使用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springboot+mybatis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实现了注册流程。今天我们将尝试使用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 security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实现登录流程。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flipH="1">
            <a:off x="8925858" y="-264696"/>
            <a:ext cx="3384454" cy="4480308"/>
            <a:chOff x="-211854" y="-400052"/>
            <a:chExt cx="5891096" cy="7798577"/>
          </a:xfrm>
        </p:grpSpPr>
        <p:sp>
          <p:nvSpPr>
            <p:cNvPr id="9" name="等腰三角形 8"/>
            <p:cNvSpPr/>
            <p:nvPr/>
          </p:nvSpPr>
          <p:spPr>
            <a:xfrm flipV="1">
              <a:off x="326191" y="-929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-1" y="-2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rgbClr val="059BAF"/>
            </a:solidFill>
            <a:ln>
              <a:solidFill>
                <a:srgbClr val="FF6600"/>
              </a:solidFill>
            </a:ln>
            <a:effectLst>
              <a:outerShdw blurRad="508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flipV="1">
              <a:off x="-211854" y="-400052"/>
              <a:ext cx="4555254" cy="6295881"/>
            </a:xfrm>
            <a:prstGeom prst="triangle">
              <a:avLst>
                <a:gd name="adj" fmla="val 0"/>
              </a:avLst>
            </a:prstGeom>
            <a:solidFill>
              <a:srgbClr val="059BAF"/>
            </a:solidFill>
            <a:ln>
              <a:solidFill>
                <a:srgbClr val="FF6600"/>
              </a:solidFill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84368" y="898367"/>
            <a:ext cx="1823264" cy="1823264"/>
            <a:chOff x="5052106" y="898367"/>
            <a:chExt cx="1944914" cy="1944914"/>
          </a:xfrm>
          <a:solidFill>
            <a:schemeClr val="accent5">
              <a:lumMod val="75000"/>
            </a:schemeClr>
          </a:solidFill>
        </p:grpSpPr>
        <p:sp>
          <p:nvSpPr>
            <p:cNvPr id="13" name="菱形 12"/>
            <p:cNvSpPr/>
            <p:nvPr/>
          </p:nvSpPr>
          <p:spPr>
            <a:xfrm>
              <a:off x="5052106" y="898367"/>
              <a:ext cx="1944914" cy="1944914"/>
            </a:xfrm>
            <a:prstGeom prst="diamond">
              <a:avLst/>
            </a:prstGeom>
            <a:solidFill>
              <a:srgbClr val="059BAF"/>
            </a:soli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4" name="文本框 5"/>
            <p:cNvSpPr txBox="1"/>
            <p:nvPr/>
          </p:nvSpPr>
          <p:spPr>
            <a:xfrm>
              <a:off x="5476352" y="1378356"/>
              <a:ext cx="1096424" cy="984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Black" panose="020B0A04020102020204" pitchFamily="34" charset="0"/>
                  <a:sym typeface="Arial" panose="020B0604020202020204" pitchFamily="34" charset="0"/>
                </a:rPr>
                <a:t>01</a:t>
              </a:r>
              <a:endParaRPr kumimoji="1"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A040201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5" name="文本框 6"/>
          <p:cNvSpPr txBox="1"/>
          <p:nvPr/>
        </p:nvSpPr>
        <p:spPr>
          <a:xfrm>
            <a:off x="2023240" y="3162333"/>
            <a:ext cx="842968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54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Spring Boot</a:t>
            </a:r>
            <a:r>
              <a:rPr lang="zh-CN" altLang="en-US" sz="54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概述</a:t>
            </a:r>
            <a:endParaRPr lang="zh-CN" altLang="en-US" sz="54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等腰三角形 15"/>
          <p:cNvSpPr/>
          <p:nvPr/>
        </p:nvSpPr>
        <p:spPr>
          <a:xfrm flipV="1">
            <a:off x="5934075" y="4644240"/>
            <a:ext cx="323850" cy="279181"/>
          </a:xfrm>
          <a:prstGeom prst="triangle">
            <a:avLst/>
          </a:prstGeom>
          <a:solidFill>
            <a:srgbClr val="059B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思源黑体 CN Regular" panose="020B0500000000000000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640072" y="3123082"/>
            <a:ext cx="5235080" cy="3950050"/>
            <a:chOff x="-922449" y="3556955"/>
            <a:chExt cx="5235080" cy="3950050"/>
          </a:xfrm>
        </p:grpSpPr>
        <p:sp>
          <p:nvSpPr>
            <p:cNvPr id="18" name="等腰三角形 17"/>
            <p:cNvSpPr/>
            <p:nvPr/>
          </p:nvSpPr>
          <p:spPr>
            <a:xfrm rot="16200000" flipV="1">
              <a:off x="-132142" y="3978378"/>
              <a:ext cx="3156857" cy="3812611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16200000" flipV="1">
              <a:off x="20215" y="4562498"/>
              <a:ext cx="2480761" cy="2996074"/>
            </a:xfrm>
            <a:prstGeom prst="triangle">
              <a:avLst>
                <a:gd name="adj" fmla="val 0"/>
              </a:avLst>
            </a:prstGeom>
            <a:solidFill>
              <a:srgbClr val="059BAF"/>
            </a:solidFill>
            <a:ln>
              <a:solidFill>
                <a:srgbClr val="FF6600"/>
              </a:solidFill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-922449" y="3556955"/>
              <a:ext cx="3105150" cy="2609850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207481" y="4897155"/>
              <a:ext cx="3105150" cy="2609850"/>
            </a:xfrm>
            <a:prstGeom prst="line">
              <a:avLst/>
            </a:prstGeom>
            <a:ln w="19050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直接连接符 21"/>
          <p:cNvCxnSpPr/>
          <p:nvPr/>
        </p:nvCxnSpPr>
        <p:spPr>
          <a:xfrm>
            <a:off x="2641600" y="4306255"/>
            <a:ext cx="6908800" cy="0"/>
          </a:xfrm>
          <a:prstGeom prst="line">
            <a:avLst/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06426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．案例实施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maven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的配置文件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pom.xml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中添加依赖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2185670"/>
            <a:ext cx="9546590" cy="2605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&lt;dependency&gt;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           &lt;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groupId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org.springframework.boot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&lt;/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groupId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            &lt;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artifactId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&gt;spring-boot-starter-security&lt;/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artifactId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Arial" panose="020B0604020202020204" pitchFamily="34" charset="0"/>
              </a:rPr>
              <a:t>  &lt;/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</a:rPr>
              <a:t>dependency&gt;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566545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创建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com.quanhai.chat.security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包，在包内创建文件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SecurityConfig.java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2183130"/>
            <a:ext cx="9546590" cy="335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@Configuration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@EnableWebSecurity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@EnableGlobalMethodSecurity(prePostEnabled = true)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关键注解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SecurityConfig extends WebSecurityConfigurerAdapter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@Autowired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private UserDetailsService userDetailsService;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@Autowired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private CustomAuthenticationFailureHandler customAuthenticationFailureHandler;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1160780"/>
            <a:ext cx="9546590" cy="522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@Override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protected void configure(HttpSecurity http) throws Exception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http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.authorizeRequests()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.antMatchers("/login", "/user/toRegister","/user/register", "/user/toLogin", "/css/**", "/js/**", "/images/**").permitAll()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允许匿名访问的页面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.anyRequest().authenticated()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其他页面需要登录才能访问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.and().formLogin().loginPage("/login")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自定义登录页面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.defaultSuccessUrl("/chat").failureUrl("/login")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.failureHandler(customAuthenticationFailureHandler)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.permitAll().and().logout()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.logoutUrl("/logout")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.logoutSuccessUrl("/login?logout")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注销成功后跳转地址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.deleteCookies("JSESSIONID")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删除会话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Cookie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.invalidateHttpSession(true) 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使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失效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.permitAll();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1160780"/>
            <a:ext cx="9546590" cy="522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@Override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protected void configure(AuthenticationManagerBuilder auth) throws Exception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auth.authenticationProvider(new CustomAuthenticationProvider(userDetailsService));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@Bean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PasswordEncoder passwordEncoder()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new BCryptPasswordEncoder();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@Bean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AccessDeniedHandler accessDeniedHandler()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new LogoutOnAccessDeniedHandler();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566545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com.quanhai.chat.security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包内创建文件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CustomAuthenticationProvider.java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2183130"/>
            <a:ext cx="9546590" cy="335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CustomAuthenticationProvider implements AuthenticationProvider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private final UserDetailsService userDetailsService;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CustomAuthenticationProvider(UserDetailsService userDetailsService)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this.userDetailsService = userDetailsService;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318770" y="1752600"/>
            <a:ext cx="11560175" cy="416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@Override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Authentication authenticate(Authentication authentication) throws AuthenticationException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String username = authentication.getName();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String password = (String) authentication.getCredentials();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User user = (User) userDetailsService.loadUserByUsername(username);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if (!password.equals(user.getPassword()))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throw new BadCredentialsException("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用户名或密码错误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new UsernamePasswordAuthenticationToken(username, password, user.getAuthorities());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318770" y="1752600"/>
            <a:ext cx="11560175" cy="416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@Override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supports(Class&lt;?&gt; authentication) {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return </a:t>
            </a:r>
            <a:r>
              <a:rPr lang="en-US" altLang="zh-C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UsernamePasswordAuthenticationToken.class.isAssignableFrom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(authentication);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566545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com.quanhai.chat.service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包内创建文件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CustomerUserDetailsService.java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2183130"/>
            <a:ext cx="9546590" cy="335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@Service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CustomUserDetailsService implements UserDetailsService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@Autowired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private UserMapper </a:t>
            </a:r>
            <a:r>
              <a:rPr kumimoji="0" lang="en-US" altLang="zh-CN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userMapper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@Override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UserDetails loadUserByUsername(String username) throws UsernameNotFoundException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CustomerUser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user = userMapper.selectUserByUserName(username);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1253490"/>
            <a:ext cx="9546590" cy="4590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(user == null)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throw new UsernameNotFoundException("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用户名不存在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if ("admin".equals(user.getRole())){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return new User(user.getUsername(), user.getPassword(),  Collections.singletonList(new SimpleGrantedAuthority("ROLE_ADMIN")));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if ("user".equals(user.getRole())){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return new User(user.getUsername(), user.getPassword(),  Collections.singletonList(new SimpleGrantedAuthority("ROLE_USER")));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new User(user.getUsername(), user.getPassword(), Collections.emptyList());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566545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templates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文件夹内创建</a:t>
            </a:r>
            <a:r>
              <a:rPr 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login.html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2183130"/>
            <a:ext cx="9546590" cy="335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&lt;html xmlns:th="http://www.thymeleaf.org"&gt;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&lt;meta charset="UTF-8"&gt;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&lt;meta name="viewport" content="width=device-width, initial-scale=1.0"&gt;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&lt;title&gt;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用户登录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&lt;link th:href="@{/css/login.css}" rel="stylesheet"&gt;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2803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Spring Boot</a:t>
            </a:r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 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50965" y="856757"/>
            <a:ext cx="8072246" cy="192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13" name="矩形 12"/>
          <p:cNvSpPr/>
          <p:nvPr/>
        </p:nvSpPr>
        <p:spPr>
          <a:xfrm>
            <a:off x="727335" y="2035159"/>
            <a:ext cx="6510879" cy="1678940"/>
          </a:xfrm>
          <a:prstGeom prst="rect">
            <a:avLst/>
          </a:prstGeom>
        </p:spPr>
        <p:txBody>
          <a:bodyPr wrap="square" lIns="79178" tIns="39588" rIns="79178" bIns="39588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 Boot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是一个开源的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Java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框架，基于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Spring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框架进行构建，它旨在简化新应用程序的创建和部署。通过提供一系列默认配置和约定，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 Boot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使得开发人员能够更快速地启动和运行基于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Spring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的应用程序。</a:t>
            </a:r>
          </a:p>
        </p:txBody>
      </p:sp>
      <p:pic>
        <p:nvPicPr>
          <p:cNvPr id="6146" name="Picture 2" descr="C:\Users\Admin\Documents\Downloads\3765ff6c89455ccb16100087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0413" y="286522"/>
            <a:ext cx="5760000" cy="5760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1144905"/>
            <a:ext cx="9546590" cy="520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class="login-container"&gt;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&lt;div id="app"&gt;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&lt;h2&gt;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登录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&lt;/h2&gt;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&lt;form id="login-form" th:action="@{/login}" method="post"&gt;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&lt;input type="text" id="username" name="username" placeholder="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用户名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required &gt;&lt;br&gt;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&lt;input type="password" id="password" name="password" placeholder="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密码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required &gt;&lt;br&gt;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&lt;button type="submit" 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登录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&lt;/button&gt;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&lt;/form&gt;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&lt;div id="error" class="error" th:if="${param.message}" th:text="${param.message}"&gt;&lt;/div&gt;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&lt;p class="signup-link"&gt;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没有账号？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&lt;a href="/user/toRegister"&gt;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注册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&lt;/a&gt;&lt;/p&gt;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566545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templates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文件夹内创建</a:t>
            </a:r>
            <a:r>
              <a:rPr 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chat.html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2183130"/>
            <a:ext cx="9546590" cy="33572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&lt;html lang="zh"&gt;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&lt;meta charset="UTF-8"&gt;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&lt;meta name="viewport" content="width=device-width, initial-scale=1.0"&gt;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&lt;title&gt;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在线聊天系统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&lt;link rel="stylesheet" th:href="@{/css/chat.css}"&gt; &lt;!--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79133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实现（登录）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87365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1537335"/>
            <a:ext cx="9546590" cy="3954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class="chat-container"&gt;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class="chat-box" id="chat-box"&gt;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&lt;!--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聊天消息将显示在这里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class="input-area"&gt;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&lt;input type="text" id="message-input" placeholder="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请输入消息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..." 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&lt;button id="send-button"&gt;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发送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&lt;/button&gt;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&lt;script src="script.js"&gt;&lt;/script&gt; &lt;!--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85229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实现（权限管理）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93461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5918" y="1597663"/>
            <a:ext cx="10858576" cy="1318260"/>
          </a:xfrm>
          <a:prstGeom prst="rect">
            <a:avLst/>
          </a:prstGeom>
        </p:spPr>
        <p:txBody>
          <a:bodyPr wrap="square" lIns="79178" tIns="39588" rIns="79178" bIns="39588">
            <a:sp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．案例内容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在上一个案例中我们使用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 security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实现了登录流程。这节课尝试使用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 security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实现权限管理流程。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85229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实现（权限管理）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93461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06426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2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．案例实施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com.quanhai.chat.controller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包中添加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ChatController.java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2185670"/>
            <a:ext cx="9546590" cy="2605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@Controller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ChatController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@GetMapping("/chat")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@PreAuthorize("hasAuthority('ROLE_ADMIN')")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String chat()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"chat";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85229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实现（权限管理）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93461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06426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com.quanhai.chat.controller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包中添加</a:t>
            </a:r>
            <a:r>
              <a:rPr lang="en-US" altLang="zh-CN" sz="200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ErrorController 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.java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1755140"/>
            <a:ext cx="9546590" cy="20504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ErrorController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@GetMapping("/access-denied")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String accessDenied()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"error/403";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对应你的模板路径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85229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实现（权限管理）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93461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06426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com.quanhai.chat.controller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包中添加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HomeController.java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1054735" y="1755140"/>
            <a:ext cx="9546590" cy="3408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@Controller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HomeController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@GetMapping("/login")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String home()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if (SecurityUtil.isUserAuthenticated())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return "chat";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 else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return "login";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85229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实现（权限管理）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93461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06426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com.quanhai.chat.security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包中添加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SecurityUtil.java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431165" y="1611630"/>
            <a:ext cx="11414125" cy="5039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SecurityUtil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判断用户是否已经登录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static boolean isUserAuthenticated()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Authentication authentication = SecurityContextHolder.getContext().getAuthentication();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authentication != null &amp;&amp; authentication.isAuthenticated()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&amp;&amp; !(authentication instanceof AnonymousAuthenticationToken);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获取当前登录的用户名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static String getCurrentUsername()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Authentication authentication = SecurityContextHolder.getContext().getAuthentication();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(authentication != null &amp;&amp; authentication.isAuthenticated())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return authentication.getName();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获取用户名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null;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85229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实现（权限管理）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93461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06426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com.quanhai.chat.security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包中添加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CustomAuthenticationFailureHandler.java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502920" y="1826895"/>
            <a:ext cx="11414125" cy="3408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@Component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CustomAuthenticationFailureHandler implements AuthenticationFailureHandler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@Override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void onAuthenticationFailure(HttpServletRequest request, HttpServletResponse response, AuthenticationException exception) throws IOException, ServletException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response.setStatus(javax.servlet.http.HttpServletResponse.SC_UNAUTHORIZED);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String encodedErrorMessage = URLEncoder.encode(exception.getMessage(), "UTF-8");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response.sendRedirect("/login?error=true&amp;message="+encodedErrorMessage);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85229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实现（权限管理）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93461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06426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com.quanhai.chat.security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包中添加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LogoutOnAccessDeniedHandler.java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502920" y="1539875"/>
            <a:ext cx="11414125" cy="4862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LogoutOnAccessDeniedHandler implements AccessDeniedHandler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@Override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void handle(HttpServletRequest request, HttpServletResponse response, AccessDeniedException accessDeniedException) throws IOException, ServletException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Authentication auth = SecurityContextHolder.getContext().getAuthentication();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if (auth != null)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SecurityContextHolder.clearContext();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清除安全上下文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request.getSession().invalidate();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response.sendRedirect("/access-denied"); //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跳转到指定路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2803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Spring Boot</a:t>
            </a:r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 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5117" y="1230257"/>
            <a:ext cx="1067470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None/>
            </a:pPr>
            <a:r>
              <a:rPr lang="zh-CN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Spring Boot</a:t>
            </a:r>
            <a:r>
              <a:rPr lang="zh-CN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框架出现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之前</a:t>
            </a:r>
            <a:r>
              <a:rPr lang="zh-CN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，为了解决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Java企业级应用</a:t>
            </a:r>
            <a:r>
              <a:rPr lang="zh-CN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笨重臃肿</a:t>
            </a:r>
            <a:r>
              <a:rPr lang="zh-CN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的问题，Java EE最常用的框架是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Spring</a:t>
            </a:r>
            <a:r>
              <a:rPr lang="zh-CN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。Spring是2003年兴起的轻量级的Java开源框架，旨在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简化Java企业级开发</a:t>
            </a:r>
            <a:r>
              <a:rPr lang="zh-CN" altLang="zh-CN" sz="18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Shape 2012"/>
          <p:cNvSpPr/>
          <p:nvPr>
            <p:custDataLst>
              <p:tags r:id="rId1"/>
            </p:custDataLst>
          </p:nvPr>
        </p:nvSpPr>
        <p:spPr>
          <a:xfrm>
            <a:off x="7270690" y="2625997"/>
            <a:ext cx="3561372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Shape 2013"/>
          <p:cNvSpPr/>
          <p:nvPr>
            <p:custDataLst>
              <p:tags r:id="rId2"/>
            </p:custDataLst>
          </p:nvPr>
        </p:nvSpPr>
        <p:spPr>
          <a:xfrm>
            <a:off x="7270690" y="4556473"/>
            <a:ext cx="3561372" cy="1684827"/>
          </a:xfrm>
          <a:prstGeom prst="roundRect">
            <a:avLst>
              <a:gd name="adj" fmla="val 6925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Shape 2014"/>
          <p:cNvSpPr/>
          <p:nvPr>
            <p:custDataLst>
              <p:tags r:id="rId3"/>
            </p:custDataLst>
          </p:nvPr>
        </p:nvSpPr>
        <p:spPr>
          <a:xfrm>
            <a:off x="1797216" y="4555580"/>
            <a:ext cx="3561372" cy="1686612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Shape 2015"/>
          <p:cNvSpPr/>
          <p:nvPr>
            <p:custDataLst>
              <p:tags r:id="rId4"/>
            </p:custDataLst>
          </p:nvPr>
        </p:nvSpPr>
        <p:spPr>
          <a:xfrm>
            <a:off x="1797216" y="2625997"/>
            <a:ext cx="3561372" cy="1686613"/>
          </a:xfrm>
          <a:prstGeom prst="roundRect">
            <a:avLst>
              <a:gd name="adj" fmla="val 6918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1" tIns="19051" rIns="19051" bIns="19051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Shape 2016"/>
          <p:cNvSpPr/>
          <p:nvPr>
            <p:custDataLst>
              <p:tags r:id="rId5"/>
            </p:custDataLst>
          </p:nvPr>
        </p:nvSpPr>
        <p:spPr>
          <a:xfrm>
            <a:off x="4867192" y="2993638"/>
            <a:ext cx="2887903" cy="288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Shape 2021"/>
          <p:cNvSpPr/>
          <p:nvPr>
            <p:custDataLst>
              <p:tags r:id="rId6"/>
            </p:custDataLst>
          </p:nvPr>
        </p:nvSpPr>
        <p:spPr>
          <a:xfrm>
            <a:off x="2359204" y="2988832"/>
            <a:ext cx="2612724" cy="89474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框架是轻量级的，但它的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却是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重量级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11" name="Shape 2023"/>
          <p:cNvSpPr/>
          <p:nvPr>
            <p:custDataLst>
              <p:tags r:id="rId7"/>
            </p:custDataLst>
          </p:nvPr>
        </p:nvSpPr>
        <p:spPr>
          <a:xfrm>
            <a:off x="2290267" y="4615484"/>
            <a:ext cx="2681661" cy="8380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>
              <a:lnSpc>
                <a:spcPct val="120000"/>
              </a:lnSpc>
              <a:spcBef>
                <a:spcPts val="2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早期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版本的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Spring专注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于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XML配置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，开发一个程序需要配置各种XML配置文件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12" name="Shape 2025"/>
          <p:cNvSpPr/>
          <p:nvPr>
            <p:custDataLst>
              <p:tags r:id="rId8"/>
            </p:custDataLst>
          </p:nvPr>
        </p:nvSpPr>
        <p:spPr>
          <a:xfrm>
            <a:off x="7825905" y="3286853"/>
            <a:ext cx="2450184" cy="89474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Shape 2027"/>
          <p:cNvSpPr/>
          <p:nvPr>
            <p:custDataLst>
              <p:tags r:id="rId9"/>
            </p:custDataLst>
          </p:nvPr>
        </p:nvSpPr>
        <p:spPr>
          <a:xfrm>
            <a:off x="7755096" y="4979509"/>
            <a:ext cx="2597110" cy="758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>
              <a:lnSpc>
                <a:spcPct val="150000"/>
              </a:lnSpc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中使用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注解开发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逐渐占据了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主流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地位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grpSp>
        <p:nvGrpSpPr>
          <p:cNvPr id="16" name="Group 2031"/>
          <p:cNvGrpSpPr/>
          <p:nvPr/>
        </p:nvGrpSpPr>
        <p:grpSpPr>
          <a:xfrm>
            <a:off x="1322572" y="2991561"/>
            <a:ext cx="955485" cy="955485"/>
            <a:chOff x="0" y="0"/>
            <a:chExt cx="1910968" cy="1910968"/>
          </a:xfrm>
        </p:grpSpPr>
        <p:sp>
          <p:nvSpPr>
            <p:cNvPr id="17" name="Shape 2029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5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Shape 2030"/>
            <p:cNvSpPr/>
            <p:nvPr>
              <p:custDataLst>
                <p:tags r:id="rId19"/>
              </p:custDataLst>
            </p:nvPr>
          </p:nvSpPr>
          <p:spPr>
            <a:xfrm>
              <a:off x="553362" y="560070"/>
              <a:ext cx="804244" cy="706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735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Group 2034"/>
          <p:cNvGrpSpPr/>
          <p:nvPr/>
        </p:nvGrpSpPr>
        <p:grpSpPr>
          <a:xfrm>
            <a:off x="1325239" y="4923812"/>
            <a:ext cx="950151" cy="950151"/>
            <a:chOff x="0" y="0"/>
            <a:chExt cx="1900299" cy="1900299"/>
          </a:xfrm>
        </p:grpSpPr>
        <p:sp>
          <p:nvSpPr>
            <p:cNvPr id="20" name="Shape 2032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0300" cy="1900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5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Shape 2033"/>
            <p:cNvSpPr/>
            <p:nvPr>
              <p:custDataLst>
                <p:tags r:id="rId17"/>
              </p:custDataLst>
            </p:nvPr>
          </p:nvSpPr>
          <p:spPr>
            <a:xfrm rot="10800000" flipH="1">
              <a:off x="548028" y="596692"/>
              <a:ext cx="804244" cy="70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735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2" name="Shape 2035"/>
          <p:cNvSpPr/>
          <p:nvPr>
            <p:custDataLst>
              <p:tags r:id="rId10"/>
            </p:custDataLst>
          </p:nvPr>
        </p:nvSpPr>
        <p:spPr>
          <a:xfrm>
            <a:off x="10352206" y="4923810"/>
            <a:ext cx="950152" cy="950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3" name="Group 2040"/>
          <p:cNvGrpSpPr/>
          <p:nvPr/>
        </p:nvGrpSpPr>
        <p:grpSpPr>
          <a:xfrm>
            <a:off x="10346899" y="2991561"/>
            <a:ext cx="955485" cy="955485"/>
            <a:chOff x="0" y="0"/>
            <a:chExt cx="1910968" cy="1910968"/>
          </a:xfrm>
        </p:grpSpPr>
        <p:sp>
          <p:nvSpPr>
            <p:cNvPr id="24" name="Shape 2038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910969" cy="1910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33867" tIns="33867" rIns="33867" bIns="33867" numCol="1" anchor="ctr">
              <a:noAutofit/>
            </a:bodyPr>
            <a:lstStyle/>
            <a:p>
              <a:pPr lvl="0"/>
              <a:endParaRPr sz="1735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Shape 2039"/>
            <p:cNvSpPr/>
            <p:nvPr>
              <p:custDataLst>
                <p:tags r:id="rId15"/>
              </p:custDataLst>
            </p:nvPr>
          </p:nvSpPr>
          <p:spPr>
            <a:xfrm>
              <a:off x="657404" y="557107"/>
              <a:ext cx="596161" cy="749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sz="1735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6" name="Text Placeholder 5"/>
          <p:cNvSpPr txBox="1"/>
          <p:nvPr>
            <p:custDataLst>
              <p:tags r:id="rId11"/>
            </p:custDataLst>
          </p:nvPr>
        </p:nvSpPr>
        <p:spPr>
          <a:xfrm>
            <a:off x="5543180" y="4098845"/>
            <a:ext cx="1535488" cy="63371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6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</a:t>
            </a:r>
          </a:p>
        </p:txBody>
      </p:sp>
      <p:sp>
        <p:nvSpPr>
          <p:cNvPr id="30" name="Shape 2036"/>
          <p:cNvSpPr/>
          <p:nvPr>
            <p:custDataLst>
              <p:tags r:id="rId12"/>
            </p:custDataLst>
          </p:nvPr>
        </p:nvSpPr>
        <p:spPr>
          <a:xfrm>
            <a:off x="10626221" y="5184417"/>
            <a:ext cx="402123" cy="428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3" h="21260" extrusionOk="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/>
            <a:endParaRPr sz="1735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Shape 2027"/>
          <p:cNvSpPr/>
          <p:nvPr>
            <p:custDataLst>
              <p:tags r:id="rId13"/>
            </p:custDataLst>
          </p:nvPr>
        </p:nvSpPr>
        <p:spPr>
          <a:xfrm>
            <a:off x="7677626" y="2925919"/>
            <a:ext cx="2597110" cy="7585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.x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版本基本</a:t>
            </a:r>
            <a:r>
              <a:rPr lang="zh-CN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可以脱离XML配置文件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进行项目开发</a:t>
            </a: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  <p:transition spd="slow">
    <p:rand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8522970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r>
              <a:rPr lang="en-US" altLang="zh-CN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线上聊天系统的</a:t>
            </a:r>
            <a:r>
              <a:rPr lang="en-US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SpringBoot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实现（权限管理）</a:t>
            </a:r>
            <a:r>
              <a:rPr lang="zh-CN" altLang="en-US" sz="2400" b="1" ker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9346167" y="856769"/>
            <a:ext cx="5188444" cy="18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0858500" cy="335978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6115" y="1064260"/>
            <a:ext cx="10858500" cy="88138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7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）在</a:t>
            </a:r>
            <a:r>
              <a:rPr 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templates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文件夹中添加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error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文件夹，在里面添加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403.html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 bwMode="auto">
          <a:xfrm>
            <a:off x="431165" y="1611630"/>
            <a:ext cx="11414125" cy="3448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&lt;html xmlns:th="http://www.thymeleaf.org"&gt;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&lt;title&gt;Access Denied&lt;/title&gt;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&lt;h1 style="color: red"&gt;403 - 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权限不足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&lt;/h1&gt;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&lt;p&gt;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您没有权限访问该资源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&lt;/p&gt;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&lt;a href="/login"&gt;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返回首页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806485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9.2.4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2400" b="1" kern="0" dirty="0" err="1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websocket</a:t>
            </a:r>
            <a:endParaRPr lang="zh-CN" altLang="en-US" sz="2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629300" y="856769"/>
            <a:ext cx="4720536" cy="145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594485"/>
            <a:ext cx="2625725" cy="461264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sz="2000" kern="0" dirty="0" smtClean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 </a:t>
            </a:r>
            <a:r>
              <a:rPr lang="en-US" altLang="zh-CN" sz="2000" kern="0" dirty="0" err="1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WebSocket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是 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Spring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框架对 </a:t>
            </a:r>
            <a:r>
              <a:rPr lang="en-US" altLang="zh-CN" sz="2000" kern="0" dirty="0" err="1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WebSocket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协议的实现，它提供了一种在 </a:t>
            </a:r>
            <a:r>
              <a:rPr lang="en-US" altLang="zh-CN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Web </a:t>
            </a:r>
            <a:r>
              <a:rPr lang="zh-CN" altLang="en-US" sz="2000" kern="0" dirty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应用中实现全双工通信的方式，允许服务器和客户端之间建立持久连接并进行双向数据交换。</a:t>
            </a:r>
            <a:endParaRPr lang="en-US" altLang="zh-CN" sz="2000" kern="0" dirty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sz="2000" kern="0" dirty="0" smtClean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02634" y="1102988"/>
            <a:ext cx="8960606" cy="4262810"/>
            <a:chOff x="822815" y="1629594"/>
            <a:chExt cx="8960606" cy="4262810"/>
          </a:xfrm>
        </p:grpSpPr>
        <p:sp>
          <p:nvSpPr>
            <p:cNvPr id="8" name="矩形: 圆角 1"/>
            <p:cNvSpPr/>
            <p:nvPr/>
          </p:nvSpPr>
          <p:spPr>
            <a:xfrm>
              <a:off x="822815" y="1773610"/>
              <a:ext cx="375847" cy="39604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/>
                <a:t>客户端</a:t>
              </a:r>
            </a:p>
          </p:txBody>
        </p:sp>
        <p:sp>
          <p:nvSpPr>
            <p:cNvPr id="9" name="矩形: 圆角 2"/>
            <p:cNvSpPr/>
            <p:nvPr/>
          </p:nvSpPr>
          <p:spPr>
            <a:xfrm>
              <a:off x="9407574" y="1773610"/>
              <a:ext cx="375847" cy="396044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/>
                <a:t>服务器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486694" y="1629594"/>
              <a:ext cx="7632848" cy="1215436"/>
              <a:chOff x="1486694" y="1629594"/>
              <a:chExt cx="7632848" cy="1215436"/>
            </a:xfrm>
          </p:grpSpPr>
          <p:sp>
            <p:nvSpPr>
              <p:cNvPr id="25" name="矩形: 圆角 7"/>
              <p:cNvSpPr/>
              <p:nvPr/>
            </p:nvSpPr>
            <p:spPr>
              <a:xfrm>
                <a:off x="1486694" y="1629594"/>
                <a:ext cx="7632848" cy="1215436"/>
              </a:xfrm>
              <a:prstGeom prst="roundRect">
                <a:avLst/>
              </a:prstGeom>
              <a:ln>
                <a:solidFill>
                  <a:schemeClr val="dk1"/>
                </a:solidFill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590764" y="1629594"/>
                <a:ext cx="17479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打开握手</a:t>
                </a:r>
              </a:p>
            </p:txBody>
          </p:sp>
          <p:cxnSp>
            <p:nvCxnSpPr>
              <p:cNvPr id="27" name="直接箭头连接符 26"/>
              <p:cNvCxnSpPr/>
              <p:nvPr/>
            </p:nvCxnSpPr>
            <p:spPr>
              <a:xfrm>
                <a:off x="1486694" y="2045092"/>
                <a:ext cx="763284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4596334" y="1701602"/>
                <a:ext cx="1747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/>
                  <a:t>握手请求</a:t>
                </a:r>
              </a:p>
            </p:txBody>
          </p:sp>
          <p:cxnSp>
            <p:nvCxnSpPr>
              <p:cNvPr id="29" name="直接箭头连接符 28"/>
              <p:cNvCxnSpPr/>
              <p:nvPr/>
            </p:nvCxnSpPr>
            <p:spPr>
              <a:xfrm flipH="1">
                <a:off x="1486694" y="2421682"/>
                <a:ext cx="7632848" cy="0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0" name="文本框 29"/>
              <p:cNvSpPr txBox="1"/>
              <p:nvPr/>
            </p:nvSpPr>
            <p:spPr>
              <a:xfrm>
                <a:off x="4629300" y="2385583"/>
                <a:ext cx="1747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/>
                  <a:t>握手响应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486694" y="3159679"/>
              <a:ext cx="7632848" cy="1215436"/>
              <a:chOff x="1486694" y="1629594"/>
              <a:chExt cx="7632848" cy="1215436"/>
            </a:xfrm>
          </p:grpSpPr>
          <p:sp>
            <p:nvSpPr>
              <p:cNvPr id="20" name="矩形: 圆角 18"/>
              <p:cNvSpPr/>
              <p:nvPr/>
            </p:nvSpPr>
            <p:spPr>
              <a:xfrm>
                <a:off x="1486694" y="1629594"/>
                <a:ext cx="7632848" cy="1215436"/>
              </a:xfrm>
              <a:prstGeom prst="roundRect">
                <a:avLst/>
              </a:prstGeom>
              <a:ln>
                <a:solidFill>
                  <a:schemeClr val="dk1"/>
                </a:solidFill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590764" y="1629594"/>
                <a:ext cx="17479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数据传输</a:t>
                </a:r>
              </a:p>
            </p:txBody>
          </p:sp>
          <p:cxnSp>
            <p:nvCxnSpPr>
              <p:cNvPr id="22" name="直接箭头连接符 21"/>
              <p:cNvCxnSpPr/>
              <p:nvPr/>
            </p:nvCxnSpPr>
            <p:spPr>
              <a:xfrm>
                <a:off x="1486694" y="2045092"/>
                <a:ext cx="7632848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808642" y="1710360"/>
                <a:ext cx="922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/>
                  <a:t>数据帧</a:t>
                </a:r>
              </a:p>
            </p:txBody>
          </p:sp>
          <p:cxnSp>
            <p:nvCxnSpPr>
              <p:cNvPr id="24" name="直接箭头连接符 23"/>
              <p:cNvCxnSpPr/>
              <p:nvPr/>
            </p:nvCxnSpPr>
            <p:spPr>
              <a:xfrm flipH="1">
                <a:off x="1486694" y="2421682"/>
                <a:ext cx="7632848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4841714" y="3944509"/>
              <a:ext cx="922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/>
                <a:t>数据帧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428956" y="4676968"/>
              <a:ext cx="7632848" cy="1215436"/>
              <a:chOff x="1486694" y="1629594"/>
              <a:chExt cx="7632848" cy="1215436"/>
            </a:xfrm>
          </p:grpSpPr>
          <p:sp>
            <p:nvSpPr>
              <p:cNvPr id="15" name="矩形: 圆角 26"/>
              <p:cNvSpPr/>
              <p:nvPr/>
            </p:nvSpPr>
            <p:spPr>
              <a:xfrm>
                <a:off x="1486694" y="1629594"/>
                <a:ext cx="7632848" cy="1215436"/>
              </a:xfrm>
              <a:prstGeom prst="roundRect">
                <a:avLst/>
              </a:prstGeom>
              <a:ln>
                <a:solidFill>
                  <a:schemeClr val="dk1"/>
                </a:solidFill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590764" y="1629594"/>
                <a:ext cx="1747932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关闭握手</a:t>
                </a:r>
              </a:p>
            </p:txBody>
          </p:sp>
          <p:cxnSp>
            <p:nvCxnSpPr>
              <p:cNvPr id="17" name="直接箭头连接符 16"/>
              <p:cNvCxnSpPr/>
              <p:nvPr/>
            </p:nvCxnSpPr>
            <p:spPr>
              <a:xfrm>
                <a:off x="1486694" y="2045092"/>
                <a:ext cx="7632848" cy="0"/>
              </a:xfrm>
              <a:prstGeom prst="straightConnector1">
                <a:avLst/>
              </a:prstGeom>
              <a:ln w="25400">
                <a:headEnd type="none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4684931" y="1710361"/>
                <a:ext cx="1210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/>
                  <a:t>关闭请求</a:t>
                </a:r>
              </a:p>
            </p:txBody>
          </p:sp>
          <p:cxnSp>
            <p:nvCxnSpPr>
              <p:cNvPr id="19" name="直接箭头连接符 18"/>
              <p:cNvCxnSpPr/>
              <p:nvPr/>
            </p:nvCxnSpPr>
            <p:spPr>
              <a:xfrm flipH="1">
                <a:off x="1486694" y="2421682"/>
                <a:ext cx="7632848" cy="0"/>
              </a:xfrm>
              <a:prstGeom prst="straightConnector1">
                <a:avLst/>
              </a:prstGeom>
              <a:ln w="25400">
                <a:headEnd type="none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/>
            <p:cNvSpPr txBox="1"/>
            <p:nvPr/>
          </p:nvSpPr>
          <p:spPr>
            <a:xfrm>
              <a:off x="4627193" y="5436726"/>
              <a:ext cx="1210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/>
                <a:t>关闭响应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2255" y="1142365"/>
            <a:ext cx="279908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技术概述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806485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9.2.4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2400" b="1" kern="0" dirty="0" err="1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websocket</a:t>
            </a:r>
            <a:endParaRPr lang="zh-CN" altLang="en-US" sz="2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629300" y="856769"/>
            <a:ext cx="4720536" cy="145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 smtClean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应用场景：</a:t>
            </a:r>
            <a:endParaRPr lang="en-US" altLang="zh-CN" sz="2000" kern="0" dirty="0" smtClean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kern="0" dirty="0" smtClean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在传统</a:t>
            </a:r>
            <a:r>
              <a:rPr lang="en-US" altLang="zh-CN" sz="2000" kern="0" dirty="0" smtClean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HTTP</a:t>
            </a:r>
            <a:r>
              <a:rPr lang="zh-CN" altLang="en-US" sz="2000" kern="0" dirty="0" smtClean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协议中，若需实现客户端与服务器的实时通信，常常需要客户端定期发起请求来检查是否有新数据，这被称为轮询。而</a:t>
            </a:r>
            <a:r>
              <a:rPr lang="en-US" altLang="zh-CN" sz="2000" kern="0" dirty="0" err="1" smtClean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WebSocket</a:t>
            </a:r>
            <a:r>
              <a:rPr lang="zh-CN" altLang="en-US" sz="2000" kern="0" dirty="0" smtClean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通过一个持久的连接允许服务器主动向客户端推送数据，显著提升了效率，降低了服务器负载，并且减少了通信延时。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 smtClean="0">
                <a:solidFill>
                  <a:srgbClr val="FFFFFF">
                    <a:lumMod val="10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技术优势：</a:t>
            </a:r>
            <a:endParaRPr lang="en-US" altLang="zh-CN" sz="2000" kern="0" dirty="0" smtClean="0">
              <a:solidFill>
                <a:srgbClr val="FFFFFF">
                  <a:lumMod val="10000"/>
                </a:srgb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kern="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WebSocket</a:t>
            </a: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不仅简化了实时通信的复杂性，还提供了一种更加可靠和低延迟的通信手段。它支持二进制和文本数据的传输，可以轻松处理各种数据格式，并且它还具备跨域通信的能力。这些优势使得</a:t>
            </a:r>
            <a:r>
              <a:rPr lang="en-US" altLang="zh-CN" sz="2000" kern="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WebSocket</a:t>
            </a: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成为现代</a:t>
            </a:r>
            <a:r>
              <a:rPr lang="en-US" altLang="zh-CN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Web</a:t>
            </a: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应用中不可或缺的技术之一。</a:t>
            </a: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806485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9.2.4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2400" b="1" kern="0" dirty="0" err="1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websocket</a:t>
            </a:r>
            <a:endParaRPr lang="zh-CN" altLang="en-US" sz="2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629300" y="856769"/>
            <a:ext cx="4720536" cy="145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14655" y="1360170"/>
            <a:ext cx="11453495" cy="499935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在</a:t>
            </a:r>
            <a:r>
              <a:rPr lang="en-US" altLang="zh-CN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pom</a:t>
            </a:r>
            <a:r>
              <a:rPr lang="en-US" altLang="zh-CN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.</a:t>
            </a:r>
            <a:r>
              <a:rPr lang="en-US" altLang="zh-CN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xml</a:t>
            </a: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中添加</a:t>
            </a:r>
            <a:r>
              <a:rPr lang="en-US" altLang="zh-CN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spring </a:t>
            </a:r>
            <a:r>
              <a:rPr lang="en-US" altLang="zh-CN" sz="2000" kern="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websocket</a:t>
            </a: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依赖</a:t>
            </a:r>
            <a:endParaRPr lang="en-US" altLang="zh-CN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655" y="105346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ym typeface="+mn-ea"/>
              </a:rPr>
              <a:t>Spring</a:t>
            </a:r>
            <a:r>
              <a:rPr lang="zh-CN" altLang="en-US" sz="2000" b="1" dirty="0">
                <a:sym typeface="+mn-ea"/>
              </a:rPr>
              <a:t>对</a:t>
            </a:r>
            <a:r>
              <a:rPr lang="en-US" altLang="zh-CN" sz="2000" b="1" dirty="0" err="1">
                <a:sym typeface="+mn-ea"/>
              </a:rPr>
              <a:t>WebSocket</a:t>
            </a:r>
            <a:r>
              <a:rPr lang="zh-CN" altLang="en-US" sz="2000" b="1" dirty="0">
                <a:sym typeface="+mn-ea"/>
              </a:rPr>
              <a:t>的支持及消息处理</a:t>
            </a: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 bwMode="auto">
          <a:xfrm>
            <a:off x="1957350" y="1927668"/>
            <a:ext cx="7392486" cy="1318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&lt;dependency&gt;</a:t>
            </a:r>
            <a:b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</a:b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    &lt;groupId&gt;org.springframework.boot&lt;/groupId&gt;</a:t>
            </a:r>
            <a:b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</a:b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    &lt;artifactId&gt;spring-boot-starter-websocket&lt;/artifactId&gt;</a:t>
            </a:r>
            <a:b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</a:b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&lt;/dependency&gt;</a:t>
            </a:r>
            <a:endParaRPr lang="zh-CN" altLang="zh-CN" sz="4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24565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806485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9.2.4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2400" b="1" kern="0" dirty="0" err="1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websocket</a:t>
            </a:r>
            <a:endParaRPr lang="zh-CN" altLang="en-US" sz="2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629300" y="856769"/>
            <a:ext cx="4720536" cy="145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14655" y="1360170"/>
            <a:ext cx="11453495" cy="499935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lvl="0"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在</a:t>
            </a:r>
            <a:r>
              <a:rPr lang="zh-CN" altLang="zh-CN" sz="2000" dirty="0">
                <a:latin typeface="Arial Unicode MS"/>
                <a:ea typeface="JetBrains Mono"/>
              </a:rPr>
              <a:t>com.quanhai.chat.</a:t>
            </a:r>
            <a:r>
              <a:rPr lang="zh-CN" altLang="zh-CN" sz="2000" dirty="0" smtClean="0">
                <a:latin typeface="Arial Unicode MS"/>
                <a:ea typeface="JetBrains Mono"/>
              </a:rPr>
              <a:t>entity</a:t>
            </a: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软件包下，创建</a:t>
            </a:r>
            <a:r>
              <a:rPr lang="en-US" altLang="zh-CN" sz="2000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ChatMessage</a:t>
            </a: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类</a:t>
            </a:r>
            <a:endParaRPr lang="en-US" altLang="zh-CN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655" y="105346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ym typeface="+mn-ea"/>
              </a:rPr>
              <a:t>Spring</a:t>
            </a:r>
            <a:r>
              <a:rPr lang="zh-CN" altLang="en-US" sz="2000" b="1" dirty="0">
                <a:sym typeface="+mn-ea"/>
              </a:rPr>
              <a:t>对</a:t>
            </a:r>
            <a:r>
              <a:rPr lang="en-US" altLang="zh-CN" sz="2000" b="1" dirty="0" err="1">
                <a:sym typeface="+mn-ea"/>
              </a:rPr>
              <a:t>WebSocket</a:t>
            </a:r>
            <a:r>
              <a:rPr lang="zh-CN" altLang="en-US" sz="2000" b="1" dirty="0">
                <a:sym typeface="+mn-ea"/>
              </a:rPr>
              <a:t>的支持及消息处理</a:t>
            </a: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 bwMode="auto">
          <a:xfrm>
            <a:off x="502920" y="1893711"/>
            <a:ext cx="11414125" cy="1968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@Data</a:t>
            </a:r>
            <a:b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</a:b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public class ChatMessage {</a:t>
            </a:r>
            <a:b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</a:b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    private String content;</a:t>
            </a:r>
            <a:b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</a:b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    private String sender;</a:t>
            </a:r>
            <a:b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</a:b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    private String timestamp;</a:t>
            </a:r>
            <a:b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</a:br>
            <a:r>
              <a:rPr lang="zh-CN" altLang="zh-CN" sz="1800" dirty="0">
                <a:solidFill>
                  <a:schemeClr val="tx1"/>
                </a:solidFill>
                <a:latin typeface="Arial Unicode MS"/>
                <a:ea typeface="JetBrains Mono"/>
              </a:rPr>
              <a:t>}</a:t>
            </a:r>
            <a:endParaRPr lang="zh-CN" altLang="zh-CN" sz="4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62333"/>
      </p:ext>
    </p:ext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806485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9.2.4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2400" b="1" kern="0" dirty="0" err="1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websocket</a:t>
            </a:r>
            <a:endParaRPr lang="zh-CN" altLang="en-US" sz="2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629300" y="856769"/>
            <a:ext cx="4720536" cy="145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14655" y="1360170"/>
            <a:ext cx="11453495" cy="499935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配置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ea"/>
              </a:rPr>
              <a:t>webSocket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：通过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Java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配置类启用并自定义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WebSocket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功能。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新建</a:t>
            </a:r>
            <a:r>
              <a:rPr lang="en-US" altLang="zh-CN" sz="2000" ker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com.quanhai.chat.config</a:t>
            </a:r>
            <a:r>
              <a:rPr lang="zh-CN" altLang="en-US" sz="2000" kern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软件包</a:t>
            </a:r>
            <a:r>
              <a:rPr lang="zh-CN" altLang="en-US" sz="2000" kern="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，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创建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WebSocketConfig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类</a:t>
            </a:r>
            <a:endParaRPr lang="en-US" altLang="zh-CN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en-US" altLang="zh-CN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655" y="105346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ym typeface="+mn-ea"/>
              </a:rPr>
              <a:t>Spring</a:t>
            </a:r>
            <a:r>
              <a:rPr lang="zh-CN" altLang="en-US" sz="2000" b="1" dirty="0">
                <a:sym typeface="+mn-ea"/>
              </a:rPr>
              <a:t>对</a:t>
            </a:r>
            <a:r>
              <a:rPr lang="en-US" altLang="zh-CN" sz="2000" b="1" dirty="0" err="1">
                <a:sym typeface="+mn-ea"/>
              </a:rPr>
              <a:t>WebSocket</a:t>
            </a:r>
            <a:r>
              <a:rPr lang="zh-CN" altLang="en-US" sz="2000" b="1" dirty="0">
                <a:sym typeface="+mn-ea"/>
              </a:rPr>
              <a:t>的支持及消息处理</a:t>
            </a: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 bwMode="auto">
          <a:xfrm>
            <a:off x="502920" y="2254885"/>
            <a:ext cx="11414125" cy="4147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@Configuration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@EnableWebSocketMessageBroker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WebSocketConfig implements WebSocketMessageBrokerConfigurer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@Override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void configureMessageBroker(MessageBrokerRegistry config)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config.enableSimpleBroker("/topic"); //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消息代理前缀（订阅地址）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config.setApplicationDestinationPrefixes("/app"); //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应用请求前缀（发送地址）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@Override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void registerStompEndpoints(StompEndpointRegistry registry)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registry.addEndpoint("/ws-chat") // WebSocket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连接端点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.setAllowedOriginPatterns("*") //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允许跨域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.withSockJS(); // 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SockJS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4530090" y="3286125"/>
            <a:ext cx="5930900" cy="591820"/>
            <a:chOff x="6567" y="3700"/>
            <a:chExt cx="9340" cy="932"/>
          </a:xfrm>
        </p:grpSpPr>
        <p:sp>
          <p:nvSpPr>
            <p:cNvPr id="9" name="燕尾形箭头 8"/>
            <p:cNvSpPr/>
            <p:nvPr>
              <p:custDataLst>
                <p:tags r:id="rId10"/>
              </p:custDataLst>
            </p:nvPr>
          </p:nvSpPr>
          <p:spPr>
            <a:xfrm rot="10620000">
              <a:off x="6567" y="3838"/>
              <a:ext cx="2041" cy="794"/>
            </a:xfrm>
            <a:prstGeom prst="notched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>
              <p:custDataLst>
                <p:tags r:id="rId11"/>
              </p:custDataLst>
            </p:nvPr>
          </p:nvSpPr>
          <p:spPr>
            <a:xfrm>
              <a:off x="8804" y="3700"/>
              <a:ext cx="7103" cy="907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客户端通过订阅以</a:t>
              </a:r>
              <a:r>
                <a:rPr lang="en-US" altLang="zh-CN" sz="2000" dirty="0"/>
                <a:t> /topic </a:t>
              </a:r>
              <a:r>
                <a:rPr lang="zh-CN" altLang="en-US" sz="2000" dirty="0"/>
                <a:t>开头的地址，接收服务端主动推送的消息。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4"/>
            </p:custDataLst>
          </p:nvPr>
        </p:nvGrpSpPr>
        <p:grpSpPr>
          <a:xfrm>
            <a:off x="4018455" y="2281930"/>
            <a:ext cx="5930265" cy="591820"/>
            <a:chOff x="6567" y="3700"/>
            <a:chExt cx="9339" cy="932"/>
          </a:xfrm>
        </p:grpSpPr>
        <p:sp>
          <p:nvSpPr>
            <p:cNvPr id="13" name="燕尾形箭头 12"/>
            <p:cNvSpPr/>
            <p:nvPr>
              <p:custDataLst>
                <p:tags r:id="rId8"/>
              </p:custDataLst>
            </p:nvPr>
          </p:nvSpPr>
          <p:spPr>
            <a:xfrm rot="10620000">
              <a:off x="6567" y="3838"/>
              <a:ext cx="2041" cy="794"/>
            </a:xfrm>
            <a:prstGeom prst="notched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>
              <p:custDataLst>
                <p:tags r:id="rId9"/>
              </p:custDataLst>
            </p:nvPr>
          </p:nvSpPr>
          <p:spPr>
            <a:xfrm>
              <a:off x="8804" y="3700"/>
              <a:ext cx="7103" cy="907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/>
                <a:t>EnableWebSocketMessageBroker</a:t>
              </a:r>
              <a:r>
                <a:rPr lang="zh-CN" altLang="en-US" sz="2000" dirty="0"/>
                <a:t>为关键注解</a:t>
              </a:r>
            </a:p>
          </p:txBody>
        </p:sp>
      </p:grpSp>
      <p:grpSp>
        <p:nvGrpSpPr>
          <p:cNvPr id="15" name="组合 14"/>
          <p:cNvGrpSpPr/>
          <p:nvPr>
            <p:custDataLst>
              <p:tags r:id="rId5"/>
            </p:custDataLst>
          </p:nvPr>
        </p:nvGrpSpPr>
        <p:grpSpPr>
          <a:xfrm>
            <a:off x="5661660" y="3931285"/>
            <a:ext cx="5930900" cy="703580"/>
            <a:chOff x="6567" y="3499"/>
            <a:chExt cx="9340" cy="1108"/>
          </a:xfrm>
        </p:grpSpPr>
        <p:sp>
          <p:nvSpPr>
            <p:cNvPr id="16" name="燕尾形箭头 15"/>
            <p:cNvSpPr/>
            <p:nvPr>
              <p:custDataLst>
                <p:tags r:id="rId6"/>
              </p:custDataLst>
            </p:nvPr>
          </p:nvSpPr>
          <p:spPr>
            <a:xfrm rot="11220000">
              <a:off x="6567" y="3499"/>
              <a:ext cx="2041" cy="794"/>
            </a:xfrm>
            <a:prstGeom prst="notched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>
              <p:custDataLst>
                <p:tags r:id="rId7"/>
              </p:custDataLst>
            </p:nvPr>
          </p:nvSpPr>
          <p:spPr>
            <a:xfrm>
              <a:off x="8804" y="3700"/>
              <a:ext cx="7103" cy="907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/>
                <a:t>表示客户端发送到</a:t>
              </a:r>
              <a:r>
                <a:rPr lang="en-US" altLang="zh-CN" sz="2000"/>
                <a:t> /app </a:t>
              </a:r>
              <a:r>
                <a:rPr lang="zh-CN" altLang="en-US" sz="2000"/>
                <a:t>的消息会被路由到服务端的</a:t>
              </a:r>
              <a:r>
                <a:rPr lang="en-US" altLang="zh-CN" sz="2000"/>
                <a:t> @MessageMapping </a:t>
              </a:r>
              <a:r>
                <a:rPr lang="zh-CN" altLang="en-US" sz="2000"/>
                <a:t>方法。</a:t>
              </a:r>
              <a:endParaRPr lang="en-US" altLang="zh-CN" sz="2000"/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806485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9.2.4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2400" b="1" kern="0" dirty="0" err="1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websocket</a:t>
            </a:r>
            <a:endParaRPr lang="zh-CN" altLang="en-US" sz="2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629300" y="856769"/>
            <a:ext cx="4720536" cy="145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14655" y="1360170"/>
            <a:ext cx="11453495" cy="5100320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处理消息：使用注解处理客户端消息。更新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ChatController</a:t>
            </a: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@MessageMapping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：处理客户端发送到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/app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前缀下的消息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14655" y="105346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ym typeface="+mn-ea"/>
              </a:rPr>
              <a:t>Spring</a:t>
            </a:r>
            <a:r>
              <a:rPr lang="zh-CN" altLang="en-US" sz="2000" b="1" dirty="0">
                <a:sym typeface="+mn-ea"/>
              </a:rPr>
              <a:t>对</a:t>
            </a:r>
            <a:r>
              <a:rPr lang="en-US" altLang="zh-CN" sz="2000" b="1" dirty="0" err="1">
                <a:sym typeface="+mn-ea"/>
              </a:rPr>
              <a:t>WebSocket</a:t>
            </a:r>
            <a:r>
              <a:rPr lang="zh-CN" altLang="en-US" sz="2000" b="1" dirty="0">
                <a:sym typeface="+mn-ea"/>
              </a:rPr>
              <a:t>的支持及消息处理</a:t>
            </a: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 bwMode="auto">
          <a:xfrm>
            <a:off x="502920" y="2254885"/>
            <a:ext cx="11414125" cy="4147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@Controller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ChatController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private final SimpMessagingTemplate messagingTemplate;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ChatController(SimpMessagingTemplate messagingTemplate)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this.messagingTemplate = messagingTemplate;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@GetMapping("/chat")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@PreAuthorize("hasAuthority('ROLE_ADMIN')")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String chat()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"chat";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@MessageMapping("/chat")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@SendTo("/topic/messages")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public ChatMessage handleMessage(ChatMessage message)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message;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3320415" y="4509770"/>
            <a:ext cx="5844540" cy="610235"/>
            <a:chOff x="5041" y="6902"/>
            <a:chExt cx="9204" cy="961"/>
          </a:xfrm>
        </p:grpSpPr>
        <p:sp>
          <p:nvSpPr>
            <p:cNvPr id="13" name="燕尾形箭头 12"/>
            <p:cNvSpPr/>
            <p:nvPr>
              <p:custDataLst>
                <p:tags r:id="rId7"/>
              </p:custDataLst>
            </p:nvPr>
          </p:nvSpPr>
          <p:spPr>
            <a:xfrm rot="10620000">
              <a:off x="5041" y="7069"/>
              <a:ext cx="2041" cy="794"/>
            </a:xfrm>
            <a:prstGeom prst="notched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>
              <p:custDataLst>
                <p:tags r:id="rId8"/>
              </p:custDataLst>
            </p:nvPr>
          </p:nvSpPr>
          <p:spPr>
            <a:xfrm>
              <a:off x="7142" y="6902"/>
              <a:ext cx="7103" cy="907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/>
                <a:t>MessageMapping</a:t>
              </a:r>
              <a:r>
                <a:rPr lang="zh-CN" altLang="en-US" sz="2000"/>
                <a:t>接收前端页面发来的数据</a:t>
              </a: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175635" y="5158105"/>
            <a:ext cx="5930900" cy="703580"/>
            <a:chOff x="6567" y="3499"/>
            <a:chExt cx="9340" cy="1108"/>
          </a:xfrm>
        </p:grpSpPr>
        <p:sp>
          <p:nvSpPr>
            <p:cNvPr id="16" name="燕尾形箭头 15"/>
            <p:cNvSpPr/>
            <p:nvPr>
              <p:custDataLst>
                <p:tags r:id="rId5"/>
              </p:custDataLst>
            </p:nvPr>
          </p:nvSpPr>
          <p:spPr>
            <a:xfrm rot="11220000">
              <a:off x="6567" y="3499"/>
              <a:ext cx="2041" cy="794"/>
            </a:xfrm>
            <a:prstGeom prst="notched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>
              <p:custDataLst>
                <p:tags r:id="rId6"/>
              </p:custDataLst>
            </p:nvPr>
          </p:nvSpPr>
          <p:spPr>
            <a:xfrm>
              <a:off x="8804" y="3700"/>
              <a:ext cx="7103" cy="907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SendTo</a:t>
              </a:r>
              <a:r>
                <a:rPr lang="zh-CN" altLang="en-US" sz="2000"/>
                <a:t>负责将返回值广播给所有订阅该目的地的客户端</a:t>
              </a: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806485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9.2.4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2400" b="1" kern="0" dirty="0" err="1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websocket</a:t>
            </a:r>
            <a:endParaRPr lang="zh-CN" altLang="en-US" sz="2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629300" y="856769"/>
            <a:ext cx="4720536" cy="145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14655" y="1360170"/>
            <a:ext cx="11453495" cy="499935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客户端连接。更新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chat.html</a:t>
            </a: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655" y="105346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ym typeface="+mn-ea"/>
              </a:rPr>
              <a:t>Spring</a:t>
            </a:r>
            <a:r>
              <a:rPr lang="zh-CN" altLang="en-US" sz="2000" b="1" dirty="0">
                <a:sym typeface="+mn-ea"/>
              </a:rPr>
              <a:t>对</a:t>
            </a:r>
            <a:r>
              <a:rPr lang="en-US" altLang="zh-CN" sz="2000" b="1" dirty="0" err="1">
                <a:sym typeface="+mn-ea"/>
              </a:rPr>
              <a:t>WebSocket</a:t>
            </a:r>
            <a:r>
              <a:rPr lang="zh-CN" altLang="en-US" sz="2000" b="1" dirty="0">
                <a:sym typeface="+mn-ea"/>
              </a:rPr>
              <a:t>的支持及消息处理</a:t>
            </a: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 bwMode="auto">
          <a:xfrm>
            <a:off x="502920" y="1827530"/>
            <a:ext cx="11414125" cy="4575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&lt;html xmlns:th="http://www.thymeleaf.org"&gt;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&lt;meta charset="UTF-8"&gt;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&lt;meta name="viewport" content="width=device-width, initial-scale=1.0"&gt;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&lt;title&gt;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在线聊天系统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&lt;/title&gt;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&lt;link rel="stylesheet" th:href="@{/css/chat.css}"&gt; &lt;!-- 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引入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&lt;script th:src="@{/js/sockjs.min.js}" &gt;&lt;/script&gt;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&lt;script th:src="@{/js/stomp.min.js}" &gt;&lt;/script&gt;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&lt;div class="chat-container"&gt;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class="chat-box" id="chat-box"&gt;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&lt;!-- 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聊天消息将显示在这里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&lt;div class="input-area"&gt;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&lt;input type="text" id="messageInput" placeholder="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请输入消息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..." 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&lt;button onclick="sendMessage()"&gt;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发送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&lt;/button&gt;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&lt;/div&gt;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3505200" y="2457450"/>
            <a:ext cx="7274560" cy="1276985"/>
            <a:chOff x="5041" y="5852"/>
            <a:chExt cx="11456" cy="2011"/>
          </a:xfrm>
        </p:grpSpPr>
        <p:sp>
          <p:nvSpPr>
            <p:cNvPr id="13" name="燕尾形箭头 12"/>
            <p:cNvSpPr/>
            <p:nvPr>
              <p:custDataLst>
                <p:tags r:id="rId7"/>
              </p:custDataLst>
            </p:nvPr>
          </p:nvSpPr>
          <p:spPr>
            <a:xfrm rot="10620000">
              <a:off x="5041" y="7069"/>
              <a:ext cx="2041" cy="794"/>
            </a:xfrm>
            <a:prstGeom prst="notched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>
              <p:custDataLst>
                <p:tags r:id="rId8"/>
              </p:custDataLst>
            </p:nvPr>
          </p:nvSpPr>
          <p:spPr>
            <a:xfrm>
              <a:off x="7142" y="5852"/>
              <a:ext cx="9355" cy="1957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/>
                <a:t>SockJS </a:t>
              </a:r>
              <a:r>
                <a:rPr lang="zh-CN" altLang="en-US" sz="2000"/>
                <a:t>是一个浏览器</a:t>
              </a:r>
              <a:r>
                <a:rPr lang="en-US" altLang="zh-CN" sz="2000"/>
                <a:t> JavaScript </a:t>
              </a:r>
              <a:r>
                <a:rPr lang="zh-CN" altLang="en-US" sz="2000"/>
                <a:t>库，提供类似</a:t>
              </a:r>
              <a:r>
                <a:rPr lang="en-US" altLang="zh-CN" sz="2000"/>
                <a:t> WebSocket </a:t>
              </a:r>
              <a:r>
                <a:rPr lang="zh-CN" altLang="en-US" sz="2000"/>
                <a:t>的</a:t>
              </a:r>
              <a:r>
                <a:rPr lang="en-US" altLang="zh-CN" sz="2000"/>
                <a:t> API</a:t>
              </a:r>
              <a:r>
                <a:rPr lang="zh-CN" altLang="en-US" sz="2000"/>
                <a:t>，用于在浏览器和服务器之间建立低延迟、双向通信通道。</a:t>
              </a: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3176270" y="4149725"/>
            <a:ext cx="8072120" cy="1159510"/>
            <a:chOff x="6567" y="3499"/>
            <a:chExt cx="12712" cy="1826"/>
          </a:xfrm>
        </p:grpSpPr>
        <p:sp>
          <p:nvSpPr>
            <p:cNvPr id="16" name="燕尾形箭头 15"/>
            <p:cNvSpPr/>
            <p:nvPr>
              <p:custDataLst>
                <p:tags r:id="rId5"/>
              </p:custDataLst>
            </p:nvPr>
          </p:nvSpPr>
          <p:spPr>
            <a:xfrm rot="12840000">
              <a:off x="6567" y="3499"/>
              <a:ext cx="2041" cy="794"/>
            </a:xfrm>
            <a:prstGeom prst="notched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>
              <p:custDataLst>
                <p:tags r:id="rId6"/>
              </p:custDataLst>
            </p:nvPr>
          </p:nvSpPr>
          <p:spPr>
            <a:xfrm>
              <a:off x="8804" y="3700"/>
              <a:ext cx="10475" cy="1625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/>
                <a:t>STOMP </a:t>
              </a:r>
              <a:r>
                <a:rPr lang="zh-CN" altLang="en-US" sz="2000"/>
                <a:t>是一种基于文本的简单消息协议，定义了一套消息格式和语义，用于客户端与消息代理之间的通信。</a:t>
              </a: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806485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9.2.4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2400" b="1" kern="0" dirty="0" err="1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websocket</a:t>
            </a:r>
            <a:endParaRPr lang="zh-CN" altLang="en-US" sz="2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629300" y="856769"/>
            <a:ext cx="4720536" cy="145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14655" y="1360170"/>
            <a:ext cx="11453495" cy="499935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chat.html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中的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jsvascript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脚本如下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655" y="105346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ym typeface="+mn-ea"/>
              </a:rPr>
              <a:t>Spring</a:t>
            </a:r>
            <a:r>
              <a:rPr lang="zh-CN" altLang="en-US" sz="2000" b="1" dirty="0">
                <a:sym typeface="+mn-ea"/>
              </a:rPr>
              <a:t>对</a:t>
            </a:r>
            <a:r>
              <a:rPr lang="en-US" altLang="zh-CN" sz="2000" b="1" dirty="0" err="1">
                <a:sym typeface="+mn-ea"/>
              </a:rPr>
              <a:t>WebSocket</a:t>
            </a:r>
            <a:r>
              <a:rPr lang="zh-CN" altLang="en-US" sz="2000" b="1" dirty="0">
                <a:sym typeface="+mn-ea"/>
              </a:rPr>
              <a:t>的支持及消息处理</a:t>
            </a: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 bwMode="auto">
          <a:xfrm>
            <a:off x="502920" y="1827530"/>
            <a:ext cx="11414125" cy="4575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&lt;script&gt;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let stompClient = null;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function connect()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const socket = new SockJS('http://192.168.2.190:8060/ws-chat');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stompClient = Stomp.over(socket);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stompClient.connect({}, (frame) =&gt;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stompClient.subscribe('/topic/messages', (message) =&gt;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showMessage(JSON.parse(message.body));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sendMessage()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const messageInput = document.getElementById('messageInput');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const message =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content: messageInput.value,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sender: 'User' + Math.floor(Math.random()*1000) // 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随机用户名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stompClient.send("/app/chat", {}, JSON.stringify(message));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messageInput.value = '';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5652770" y="2367915"/>
            <a:ext cx="5851525" cy="504825"/>
            <a:chOff x="6386" y="7015"/>
            <a:chExt cx="9215" cy="795"/>
          </a:xfrm>
        </p:grpSpPr>
        <p:sp>
          <p:nvSpPr>
            <p:cNvPr id="13" name="燕尾形箭头 12"/>
            <p:cNvSpPr/>
            <p:nvPr>
              <p:custDataLst>
                <p:tags r:id="rId7"/>
              </p:custDataLst>
            </p:nvPr>
          </p:nvSpPr>
          <p:spPr>
            <a:xfrm rot="10620000">
              <a:off x="6386" y="7016"/>
              <a:ext cx="1331" cy="794"/>
            </a:xfrm>
            <a:prstGeom prst="notched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>
              <p:custDataLst>
                <p:tags r:id="rId8"/>
              </p:custDataLst>
            </p:nvPr>
          </p:nvSpPr>
          <p:spPr>
            <a:xfrm>
              <a:off x="7890" y="7015"/>
              <a:ext cx="7711" cy="775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000"/>
                <a:t>根据本地</a:t>
              </a:r>
              <a:r>
                <a:rPr lang="en-US" altLang="zh-CN" sz="2000"/>
                <a:t>ip</a:t>
              </a:r>
              <a:r>
                <a:rPr lang="zh-CN" altLang="en-US" sz="2000"/>
                <a:t>，修改</a:t>
              </a:r>
              <a:r>
                <a:rPr lang="en-US" altLang="zh-CN" sz="2000"/>
                <a:t>SockJS</a:t>
              </a:r>
              <a:r>
                <a:rPr lang="zh-CN" altLang="en-US" sz="2000"/>
                <a:t>的链接</a:t>
              </a:r>
              <a:r>
                <a:rPr lang="en-US" altLang="zh-CN" sz="2000"/>
                <a:t>URL</a:t>
              </a: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5447030" y="5374005"/>
            <a:ext cx="3382010" cy="1031875"/>
            <a:chOff x="5395" y="3834"/>
            <a:chExt cx="5326" cy="1625"/>
          </a:xfrm>
        </p:grpSpPr>
        <p:sp>
          <p:nvSpPr>
            <p:cNvPr id="16" name="燕尾形箭头 15"/>
            <p:cNvSpPr/>
            <p:nvPr>
              <p:custDataLst>
                <p:tags r:id="rId5"/>
              </p:custDataLst>
            </p:nvPr>
          </p:nvSpPr>
          <p:spPr>
            <a:xfrm rot="10800000">
              <a:off x="5395" y="4357"/>
              <a:ext cx="2041" cy="794"/>
            </a:xfrm>
            <a:prstGeom prst="notched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>
              <p:custDataLst>
                <p:tags r:id="rId6"/>
              </p:custDataLst>
            </p:nvPr>
          </p:nvSpPr>
          <p:spPr>
            <a:xfrm>
              <a:off x="7776" y="3834"/>
              <a:ext cx="2945" cy="1625"/>
            </a:xfrm>
            <a:prstGeom prst="roundRect">
              <a:avLst/>
            </a:prstGeom>
          </p:spPr>
          <p:style>
            <a:lnRef idx="2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2000"/>
                <a:t>发送信息到</a:t>
              </a:r>
              <a:r>
                <a:rPr lang="en-US" altLang="zh-CN" sz="2000"/>
                <a:t>/app/chat</a:t>
              </a:r>
              <a:endParaRPr lang="zh-CN" altLang="en-US" sz="2000"/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806485" cy="492438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l" defTabSz="914400"/>
            <a:r>
              <a:rPr lang="en-US" alt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9.2.4 </a:t>
            </a:r>
            <a:r>
              <a:rPr lang="en-US" sz="2400" b="1" kern="0" dirty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 </a:t>
            </a:r>
            <a:r>
              <a:rPr lang="en-US" altLang="zh-CN" sz="2400" b="1" kern="0" dirty="0" err="1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websocket</a:t>
            </a:r>
            <a:endParaRPr lang="zh-CN" altLang="en-US" sz="2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629300" y="856769"/>
            <a:ext cx="4720536" cy="1450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6" name="矩形 5"/>
          <p:cNvSpPr/>
          <p:nvPr/>
        </p:nvSpPr>
        <p:spPr>
          <a:xfrm>
            <a:off x="262255" y="1125220"/>
            <a:ext cx="11453495" cy="508190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414655" y="1360170"/>
            <a:ext cx="11453495" cy="4999355"/>
          </a:xfrm>
          <a:prstGeom prst="rect">
            <a:avLst/>
          </a:prstGeom>
        </p:spPr>
        <p:txBody>
          <a:bodyPr wrap="square" lIns="79178" tIns="39588" rIns="79178" bIns="39588">
            <a:noAutofit/>
          </a:bodyPr>
          <a:lstStyle/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chat.html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中的</a:t>
            </a:r>
            <a:r>
              <a:rPr lang="en-US" altLang="zh-CN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jsvascript</a:t>
            </a:r>
            <a:r>
              <a:rPr lang="zh-CN" altLang="en-US" sz="2000" kern="0" dirty="0"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rPr>
              <a:t>脚本如下</a:t>
            </a:r>
          </a:p>
          <a:p>
            <a:pPr indent="457200" defTabSz="914400">
              <a:lnSpc>
                <a:spcPct val="130000"/>
              </a:lnSpc>
              <a:buClr>
                <a:srgbClr val="C00000"/>
              </a:buClr>
              <a:defRPr/>
            </a:pPr>
            <a:endParaRPr lang="zh-CN" altLang="en-US" sz="2000" kern="0" dirty="0">
              <a:latin typeface="Times New Roman" panose="02020603050405020304" pitchFamily="18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655" y="105346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ym typeface="+mn-ea"/>
              </a:rPr>
              <a:t>Spring</a:t>
            </a:r>
            <a:r>
              <a:rPr lang="zh-CN" altLang="en-US" sz="2000" b="1" dirty="0">
                <a:sym typeface="+mn-ea"/>
              </a:rPr>
              <a:t>对</a:t>
            </a:r>
            <a:r>
              <a:rPr lang="en-US" altLang="zh-CN" sz="2000" b="1" dirty="0" err="1">
                <a:sym typeface="+mn-ea"/>
              </a:rPr>
              <a:t>WebSocket</a:t>
            </a:r>
            <a:r>
              <a:rPr lang="zh-CN" altLang="en-US" sz="2000" b="1" dirty="0">
                <a:sym typeface="+mn-ea"/>
              </a:rPr>
              <a:t>的支持及消息处理</a:t>
            </a: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 bwMode="auto">
          <a:xfrm>
            <a:off x="502920" y="1827530"/>
            <a:ext cx="11414125" cy="282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 showMessage(message)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const div = document.createElement('div');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div.innerHTML = `&lt;b&gt;${message.sender}:&lt;/b&gt; ${message.content}`;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document.getElementById('chat-box').appendChild(div);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// 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初始化连接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window.onload = connect;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822815" y="612000"/>
            <a:ext cx="3328035" cy="48958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defTabSz="914400"/>
            <a:r>
              <a:rPr lang="en-US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9.1 Spring Boot</a:t>
            </a:r>
            <a:r>
              <a:rPr lang="zh-CN" altLang="en-US" sz="2400" b="1" kern="0">
                <a:solidFill>
                  <a:srgbClr val="059F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 </a:t>
            </a:r>
            <a:endParaRPr lang="zh-CN" altLang="en-US" sz="2400" b="1" kern="0" dirty="0">
              <a:solidFill>
                <a:srgbClr val="059FA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stCxn id="4" idx="3"/>
          </p:cNvCxnSpPr>
          <p:nvPr/>
        </p:nvCxnSpPr>
        <p:spPr>
          <a:xfrm flipV="1">
            <a:off x="4150965" y="856757"/>
            <a:ext cx="8072246" cy="192"/>
          </a:xfrm>
          <a:prstGeom prst="line">
            <a:avLst/>
          </a:prstGeom>
          <a:noFill/>
          <a:ln w="6350" cap="flat" cmpd="sng" algn="ctr">
            <a:solidFill>
              <a:srgbClr val="059FAF"/>
            </a:solidFill>
            <a:prstDash val="solid"/>
            <a:miter lim="800000"/>
          </a:ln>
          <a:effectLst/>
        </p:spPr>
      </p:cxnSp>
      <p:sp>
        <p:nvSpPr>
          <p:cNvPr id="9" name="圆角矩形 8"/>
          <p:cNvSpPr/>
          <p:nvPr>
            <p:custDataLst>
              <p:tags r:id="rId1"/>
            </p:custDataLst>
          </p:nvPr>
        </p:nvSpPr>
        <p:spPr>
          <a:xfrm>
            <a:off x="1198880" y="2238375"/>
            <a:ext cx="9794240" cy="271843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>
            <p:custDataLst>
              <p:tags r:id="rId2"/>
            </p:custDataLst>
          </p:nvPr>
        </p:nvSpPr>
        <p:spPr>
          <a:xfrm>
            <a:off x="1595755" y="2347595"/>
            <a:ext cx="9001125" cy="2013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Pivotal团队在原有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Spring框架的基础上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注解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的方式进一步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简化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了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Spring框架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的使用，并基于Spring框架开发了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全新的Spring Boot框架</a:t>
            </a:r>
            <a:r>
              <a:rPr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algn="just">
              <a:lnSpc>
                <a:spcPct val="150000"/>
              </a:lnSpc>
            </a:pPr>
            <a:endParaRPr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2014年4月正式推出了Spring Boot 1.0版本，同时在2018年3月又推出了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Boot 2.0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版本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Spring Boot 2.x版本在Spring Boot 1.x版本的基础上进行了诸多功能的改进和扩展，同时进行了大量的代码重构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40" name="矩形 93"/>
          <p:cNvSpPr/>
          <p:nvPr>
            <p:custDataLst>
              <p:tags r:id="rId3"/>
            </p:custDataLst>
          </p:nvPr>
        </p:nvSpPr>
        <p:spPr>
          <a:xfrm>
            <a:off x="1148715" y="2178685"/>
            <a:ext cx="384175" cy="524510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41" name="矩形 93"/>
          <p:cNvSpPr/>
          <p:nvPr>
            <p:custDataLst>
              <p:tags r:id="rId4"/>
            </p:custDataLst>
          </p:nvPr>
        </p:nvSpPr>
        <p:spPr>
          <a:xfrm rot="10800000">
            <a:off x="10631170" y="4432300"/>
            <a:ext cx="384175" cy="524510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3047603" cy="6859588"/>
          </a:xfrm>
          <a:prstGeom prst="rect">
            <a:avLst/>
          </a:prstGeom>
          <a:solidFill>
            <a:srgbClr val="059FA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6131" y="1498802"/>
            <a:ext cx="4497237" cy="3057777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l="-8000" r="-16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" y="5059203"/>
            <a:ext cx="5093369" cy="444947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250778" y="5701278"/>
            <a:ext cx="8947871" cy="1158311"/>
          </a:xfrm>
          <a:prstGeom prst="rect">
            <a:avLst/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7" tIns="60958" rIns="121917" bIns="6095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27" name="TextBox 4"/>
          <p:cNvSpPr txBox="1"/>
          <p:nvPr/>
        </p:nvSpPr>
        <p:spPr>
          <a:xfrm>
            <a:off x="5857240" y="2109470"/>
            <a:ext cx="5238750" cy="2774950"/>
          </a:xfrm>
          <a:prstGeom prst="rect">
            <a:avLst/>
          </a:prstGeom>
          <a:noFill/>
        </p:spPr>
        <p:txBody>
          <a:bodyPr wrap="square" lIns="91372" tIns="45684" rIns="91372" bIns="45684" rtlCol="0">
            <a:noAutofit/>
            <a:scene3d>
              <a:camera prst="orthographicFront"/>
              <a:lightRig rig="flat" dir="t"/>
            </a:scene3d>
            <a:sp3d extrusionH="38100">
              <a:extrusionClr>
                <a:srgbClr val="FBD04E"/>
              </a:extrusionClr>
            </a:sp3d>
          </a:bodyPr>
          <a:lstStyle>
            <a:defPPr>
              <a:defRPr lang="zh-CN"/>
            </a:defPPr>
            <a:lvl1pPr algn="ctr">
              <a:defRPr sz="4000" b="1">
                <a:gradFill flip="none" rotWithShape="1">
                  <a:gsLst>
                    <a:gs pos="0">
                      <a:srgbClr val="FBD04E">
                        <a:lumMod val="65000"/>
                        <a:lumOff val="35000"/>
                      </a:srgbClr>
                    </a:gs>
                    <a:gs pos="51000">
                      <a:srgbClr val="B87600">
                        <a:lumMod val="98000"/>
                        <a:lumOff val="2000"/>
                      </a:srgbClr>
                    </a:gs>
                    <a:gs pos="78000">
                      <a:srgbClr val="F4CF68">
                        <a:lumMod val="90000"/>
                        <a:lumOff val="10000"/>
                      </a:srgbClr>
                    </a:gs>
                    <a:gs pos="28000">
                      <a:srgbClr val="F4CF68">
                        <a:lumMod val="93000"/>
                        <a:lumOff val="7000"/>
                      </a:srgbClr>
                    </a:gs>
                    <a:gs pos="100000">
                      <a:srgbClr val="FBD04E">
                        <a:lumMod val="64000"/>
                        <a:lumOff val="36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317500" dist="38100" dir="2700000" algn="tl" rotWithShape="0">
                    <a:prstClr val="black">
                      <a:alpha val="59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defTabSz="913765">
              <a:defRPr/>
            </a:pPr>
            <a:r>
              <a:rPr lang="zh-CN" altLang="en-US" sz="5400" kern="0">
                <a:solidFill>
                  <a:srgbClr val="059FAF"/>
                </a:solidFill>
                <a:effectLst/>
                <a:latin typeface="汉仪雅酷黑 85W" panose="020B0904020202020204" pitchFamily="34" charset="-122"/>
                <a:ea typeface="汉仪雅酷黑 85W" panose="020B0904020202020204" pitchFamily="34" charset="-122"/>
              </a:rPr>
              <a:t>本学期授课到此结束，感谢大家一路陪伴。</a:t>
            </a:r>
            <a:endParaRPr lang="zh-CN" altLang="en-US" sz="5400" kern="0" dirty="0">
              <a:solidFill>
                <a:srgbClr val="059FAF"/>
              </a:solidFill>
              <a:effectLst/>
              <a:latin typeface="汉仪雅酷黑 85W" panose="020B0904020202020204" pitchFamily="34" charset="-122"/>
              <a:ea typeface="汉仪雅酷黑 85W" panose="020B0904020202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80364" y="2585632"/>
            <a:ext cx="1945398" cy="629848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700" b="0" i="0" u="none" strike="noStrike" kern="0" cap="none" spc="0" normalizeH="0" baseline="0" noProof="0">
                <a:ln>
                  <a:noFill/>
                </a:ln>
                <a:solidFill>
                  <a:srgbClr val="059FAF"/>
                </a:solidFill>
                <a:effectLst/>
                <a:uLnTx/>
                <a:uFillTx/>
                <a:latin typeface="思源黑体 CN Bold"/>
                <a:ea typeface="+mj-ea"/>
              </a:rPr>
              <a:t>JAVA </a:t>
            </a:r>
            <a:r>
              <a:rPr kumimoji="0" lang="en-US" altLang="zh-CN" sz="37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思源黑体 CN Bold"/>
                <a:ea typeface="+mj-ea"/>
              </a:rPr>
              <a:t>EE</a:t>
            </a: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25" grpId="0" bldLvl="0" animBg="1"/>
      <p:bldP spid="26" grpId="0" bldLvl="0" animBg="1"/>
      <p:bldP spid="27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4.45,&quot;left&quot;:122.7,&quot;top&quot;:235.4,&quot;width&quot;:729.5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7.05,&quot;left&quot;:32.65,&quot;top&quot;:107.1,&quot;width&quot;:905.7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7.05,&quot;left&quot;:32.65,&quot;top&quot;:107.1,&quot;width&quot;:905.7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7.05,&quot;left&quot;:32.65,&quot;top&quot;:107.1,&quot;width&quot;:905.7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7.05,&quot;left&quot;:32.65,&quot;top&quot;:107.1,&quot;width&quot;:905.7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7.05,&quot;left&quot;:32.65,&quot;top&quot;:107.1,&quot;width&quot;:905.7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7.05,&quot;left&quot;:32.65,&quot;top&quot;:107.1,&quot;width&quot;:905.7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05,&quot;left&quot;:32.65,&quot;top&quot;:107.1,&quot;width&quot;:905.7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DIAGRAM_VIRTUALLY_FRAME" val="{&quot;height&quot;:397.05,&quot;left&quot;:32.65,&quot;top&quot;:107.1,&quot;width&quot;:905.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Other"/>
  <p:tag name="MH_ORDER" val="1"/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SubTitle"/>
  <p:tag name="MH_ORDER" val="4"/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Text"/>
  <p:tag name="MH_ORDER" val="4"/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Other"/>
  <p:tag name="MH_ORDER" val="2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SubTitle"/>
  <p:tag name="MH_ORDER" val="1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Text"/>
  <p:tag name="MH_ORDER" val="1"/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Other"/>
  <p:tag name="MH_ORDER" val="3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Other"/>
  <p:tag name="MH_ORDER" val="4"/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Other"/>
  <p:tag name="MH_ORDER" val="5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Other"/>
  <p:tag name="MH_ORDER" val="6"/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Other"/>
  <p:tag name="MH_ORDER" val="7"/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Other"/>
  <p:tag name="MH_ORDER" val="8"/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SubTitle"/>
  <p:tag name="MH_ORDER" val="3"/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Text"/>
  <p:tag name="MH_ORDER" val="3"/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SubTitle"/>
  <p:tag name="MH_ORDER" val="2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11105247"/>
  <p:tag name="MH_LIBRARY" val="GRAPHIC"/>
  <p:tag name="MH_TYPE" val="Text"/>
  <p:tag name="MH_ORDER" val="2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3.9767716535433,&quot;left&quot;:311.18629921259844,&quot;top&quot;:162.33677165354334,&quot;width&quot;:545.6288188976379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6419</Words>
  <Application>Microsoft Office PowerPoint</Application>
  <PresentationFormat>自定义</PresentationFormat>
  <Paragraphs>813</Paragraphs>
  <Slides>90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7" baseType="lpstr">
      <vt:lpstr>Arial Unicode MS</vt:lpstr>
      <vt:lpstr>JetBrains Mono</vt:lpstr>
      <vt:lpstr>Open Sans</vt:lpstr>
      <vt:lpstr>仿宋</vt:lpstr>
      <vt:lpstr>汉仪雅酷黑 85W</vt:lpstr>
      <vt:lpstr>思源黑体 CN Bold</vt:lpstr>
      <vt:lpstr>思源黑体 CN Normal</vt:lpstr>
      <vt:lpstr>思源黑体 CN Regular</vt:lpstr>
      <vt:lpstr>宋体</vt:lpstr>
      <vt:lpstr>微软雅黑</vt:lpstr>
      <vt:lpstr>Arial</vt:lpstr>
      <vt:lpstr>Arial Black</vt:lpstr>
      <vt:lpstr>Calibri</vt:lpstr>
      <vt:lpstr>Courier New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HYXY</cp:lastModifiedBy>
  <cp:revision>504</cp:revision>
  <dcterms:created xsi:type="dcterms:W3CDTF">2023-07-14T12:57:00Z</dcterms:created>
  <dcterms:modified xsi:type="dcterms:W3CDTF">2025-05-26T01:18:28Z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B953E7E5FFFD4B3AA8D5329349BDB1ED_12</vt:lpwstr>
  </property>
  <property fmtid="{D5CDD505-2E9C-101B-9397-08002B2CF9AE}" pid="3" name="KSOProductBuildVer">
    <vt:lpwstr>2052-12.1.0.21171</vt:lpwstr>
  </property>
</Properties>
</file>